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575640"/>
            <a:ext cx="720036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504000" y="575640"/>
            <a:ext cx="720036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3"/>
          <a:stretch/>
        </p:blipFill>
        <p:spPr>
          <a:xfrm>
            <a:off x="2292840" y="17996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575640"/>
            <a:ext cx="720036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3040" y="408960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3040" y="1799640"/>
            <a:ext cx="4427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89600"/>
            <a:ext cx="90727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840" cy="75632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7840" cy="75632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720" y="360"/>
            <a:ext cx="10080360" cy="755928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575640"/>
            <a:ext cx="7200360" cy="720000"/>
          </a:xfrm>
          <a:prstGeom prst="rect">
            <a:avLst/>
          </a:prstGeom>
        </p:spPr>
        <p:txBody>
          <a:bodyPr lIns="0" rIns="0" tIns="0" bIns="0" anchor="ctr"/>
          <a:p>
            <a:r>
              <a:rPr lang="pl-PL" sz="36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99640"/>
            <a:ext cx="907272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26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6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6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6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6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6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600">
                <a:latin typeface="Arial"/>
              </a:rPr>
              <a:t>Siódmy poziom konspektu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pl-PL" sz="1400">
                <a:latin typeface="Times New Roman"/>
              </a:rPr>
              <a:t>&lt;data/godzina&gt;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36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l-PL" sz="1400">
                <a:latin typeface="Times New Roman"/>
              </a:rPr>
              <a:t>&lt;stopka&gt;</a:t>
            </a:r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C263557-F43A-4910-A3DC-14AB2B313FFB}" type="slidenum">
              <a:rPr lang="pl-PL" sz="1400">
                <a:latin typeface="Times New Roman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0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288000"/>
            <a:ext cx="9070920" cy="8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TextShape 3"/>
          <p:cNvSpPr txBox="1"/>
          <p:nvPr/>
        </p:nvSpPr>
        <p:spPr>
          <a:xfrm>
            <a:off x="504000" y="537480"/>
            <a:ext cx="7200360" cy="3414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/>
            <a:endParaRPr/>
          </a:p>
          <a:p>
            <a:pPr algn="ctr"/>
            <a:r>
              <a:rPr b="1" lang="pl-PL" sz="4800">
                <a:latin typeface="Arial"/>
              </a:rPr>
              <a:t>Budżet obywatelski </a:t>
            </a:r>
            <a:endParaRPr/>
          </a:p>
          <a:p>
            <a:pPr algn="ctr"/>
            <a:endParaRPr/>
          </a:p>
          <a:p>
            <a:pPr algn="ctr"/>
            <a:r>
              <a:rPr b="1" lang="pl-PL" sz="4800">
                <a:latin typeface="Arial"/>
              </a:rPr>
              <a:t>Podstawy wdrażania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04000" y="243720"/>
            <a:ext cx="9070920" cy="102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TextShape 3"/>
          <p:cNvSpPr txBox="1"/>
          <p:nvPr/>
        </p:nvSpPr>
        <p:spPr>
          <a:xfrm>
            <a:off x="504000" y="537840"/>
            <a:ext cx="720036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2) WYPRACOWANIE ZASAD PRZEBIEGU BUDŻETU PARTYCYPACYJNEGO</a:t>
            </a:r>
            <a:endParaRPr/>
          </a:p>
        </p:txBody>
      </p:sp>
      <p:sp>
        <p:nvSpPr>
          <p:cNvPr id="152" name="TextShape 4"/>
          <p:cNvSpPr txBox="1"/>
          <p:nvPr/>
        </p:nvSpPr>
        <p:spPr>
          <a:xfrm>
            <a:off x="504000" y="1712880"/>
            <a:ext cx="9072720" cy="4557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pl-PL" sz="3200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Powołanie zespołu ds. budżetu partycypacyjnego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Rekomendacje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Osoby spoza zespołu powinny mieć możliwość zgłaszania pomysłów na zasady, procedury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Zasady powinny zostać poddane pod powszechne konsultacje z mieszkańcami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Prace zespołu ds. budżetu partycypacyjnego powinny być jawne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3) AKCJA INFORMACYJNO-EDUKACYJNA</a:t>
            </a:r>
            <a:endParaRPr/>
          </a:p>
        </p:txBody>
      </p:sp>
      <p:sp>
        <p:nvSpPr>
          <p:cNvPr id="156" name="TextShape 4"/>
          <p:cNvSpPr txBox="1"/>
          <p:nvPr/>
        </p:nvSpPr>
        <p:spPr>
          <a:xfrm>
            <a:off x="432000" y="1728000"/>
            <a:ext cx="9072720" cy="546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Wykorzystywanie różnorodnych kanałów komunikacyjnych  i form materiałów informacyjnych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Zapewnienie dostępu do szczegółowych informacji o całym procesie w Internecie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Przekazy informacyjne powinny być kierowane do różnych grup mieszkańców i dostosowane jeśli chodzi o formę i kanał komunikacji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Wykorzystanie „niemedialnych” kanałów informowania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3) AKCJA INFORMACYJNO-EDUKACYJNA</a:t>
            </a:r>
            <a:endParaRPr/>
          </a:p>
        </p:txBody>
      </p:sp>
      <p:sp>
        <p:nvSpPr>
          <p:cNvPr id="160" name="TextShape 4"/>
          <p:cNvSpPr txBox="1"/>
          <p:nvPr/>
        </p:nvSpPr>
        <p:spPr>
          <a:xfrm>
            <a:off x="432000" y="1994040"/>
            <a:ext cx="9072720" cy="4557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Wspieranie komunikacji między samymi mieszkańcami, np. organizując na początku procesu specjalne spotkania dla liderów lokalnych poszukiwanie różnych „sojuszników” w przekazywaniu  informacji o procesie 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Część działań w ramach akcji informacyjno-edukacyjnej można zlecić partnerowi zewnętrznemu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TextShape 3"/>
          <p:cNvSpPr txBox="1"/>
          <p:nvPr/>
        </p:nvSpPr>
        <p:spPr>
          <a:xfrm>
            <a:off x="504000" y="537840"/>
            <a:ext cx="720036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4) WYPRACOWYWANIE I ZGŁASZANIE PROJEKTÓW</a:t>
            </a:r>
            <a:endParaRPr/>
          </a:p>
        </p:txBody>
      </p:sp>
      <p:sp>
        <p:nvSpPr>
          <p:cNvPr id="164" name="TextShape 4"/>
          <p:cNvSpPr txBox="1"/>
          <p:nvPr/>
        </p:nvSpPr>
        <p:spPr>
          <a:xfrm>
            <a:off x="575280" y="1512000"/>
            <a:ext cx="9072720" cy="5569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2800">
                <a:latin typeface="Arial"/>
              </a:rPr>
              <a:t>Minimum</a:t>
            </a:r>
            <a:r>
              <a:rPr lang="pl-PL" sz="2800">
                <a:latin typeface="Arial"/>
              </a:rPr>
              <a:t>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Prawo zgłaszania projektów musi przysługiwać pojedynczym mieszkańcom (osobom fizycznym).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Mieszkańcy powinni mieć zapewniony dostęp do informacji ramowych niezbędnych do przygotowywania projektów.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Intensywne działania informacyjno-promocyjne, których szczególnym celem jest dotarcie do mieszkańców z informacjami o możliwościach  i warunkach składania projektów.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Możliwość spotkań, wspólnej dyskusji i pracy mieszkańców nad projektami, np. w formie debat czy warsztatów na szczeblu osiedli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Kto to jest mieszkaniec?</a:t>
            </a:r>
            <a:endParaRPr/>
          </a:p>
        </p:txBody>
      </p:sp>
      <p:sp>
        <p:nvSpPr>
          <p:cNvPr id="168" name="TextShape 4"/>
          <p:cNvSpPr txBox="1"/>
          <p:nvPr/>
        </p:nvSpPr>
        <p:spPr>
          <a:xfrm>
            <a:off x="575280" y="1702800"/>
            <a:ext cx="9072720" cy="5186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Artykuł 25 kodeksu cywilnego: „miejscem zamieszkania osoby fizycznej jest miejscowość, w której osoba ta przebywa z zamiarem stałego pobytu”.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600">
                <a:latin typeface="Arial"/>
              </a:rPr>
              <a:t> </a:t>
            </a:r>
            <a:r>
              <a:rPr b="1" lang="pl-PL" sz="2600">
                <a:latin typeface="Arial"/>
              </a:rPr>
              <a:t>Mieszkańcem gminy jest</a:t>
            </a:r>
            <a:r>
              <a:rPr lang="pl-PL" sz="2600">
                <a:latin typeface="Arial"/>
              </a:rPr>
              <a:t> osoba przebywająca na terytorium gminy  z zamiarem stałego pobytu. Stały pobyt na terenie gminy nie może być oceniany wyłącznie według kryterium zameldowania.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Aby stwierdzić, czy ktoś jest mieszkańcem gminy, należy wziąć pod uwagę  fakty poświadczające stałe przebywanie w gminie (wyrok z 22 sierpnia 1996 r., SA/Gd 1956/95). „Brak zameldowania nie pozbawia osoby stale zamieszkującej w gminie statusu członka wspólnoty gminnej” (wyrok NSA z 29 czerwca 1995 r., SA/Po 518/95). 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TextShape 3"/>
          <p:cNvSpPr txBox="1"/>
          <p:nvPr/>
        </p:nvSpPr>
        <p:spPr>
          <a:xfrm>
            <a:off x="504000" y="537840"/>
            <a:ext cx="720036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4) WYPRACOWYWANIE I ZGŁASZANIE PROJEKTÓW</a:t>
            </a:r>
            <a:endParaRPr/>
          </a:p>
        </p:txBody>
      </p:sp>
      <p:sp>
        <p:nvSpPr>
          <p:cNvPr id="172" name="TextShape 4"/>
          <p:cNvSpPr txBox="1"/>
          <p:nvPr/>
        </p:nvSpPr>
        <p:spPr>
          <a:xfrm>
            <a:off x="575280" y="1709640"/>
            <a:ext cx="9072720" cy="51717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8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Dużo czasu (przynajmniej 3 tygodnie).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Możliwość zgłaszania projektów także przez osoby niepełnoletnie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Dobrze jest wyznaczyć termin (np. w połowie okresu przeznaczonego na składanie wniosków), którego dotrzymanie umożliwi wnioskodawcom poprawienie ewentualnych błędów formalnych we wniosku i jego ponowne złożenie.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Kontaktowanie ze sobą przez urząd projektodawców, którzy niezależnie zgłosili bardzo podobne projekty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5) WERYFIKACJA PROJEKTÓW</a:t>
            </a:r>
            <a:endParaRPr/>
          </a:p>
        </p:txBody>
      </p:sp>
      <p:sp>
        <p:nvSpPr>
          <p:cNvPr id="176" name="TextShape 4"/>
          <p:cNvSpPr txBox="1"/>
          <p:nvPr/>
        </p:nvSpPr>
        <p:spPr>
          <a:xfrm>
            <a:off x="575280" y="1793880"/>
            <a:ext cx="9072720" cy="5000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200" strike="noStrike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200" strike="noStrike">
                <a:latin typeface="Arial"/>
              </a:rPr>
              <a:t>Weryfikacja projektów powinna mieć wyłącznie  charakter formalno-techniczno-prawny, tj. ustalać, czy dany projekt wpisuje się w zakres zadań gminy, nie jest sprzeczny z obowiązującymi przepisami prawa  (w tym aktami prawa miejscowego, czyli np. planami zagospodarowania przestrzeni czy lokalnymi dokumentami strategicznymi) oraz  nie przekracza kwoty dedykowanej na projekty realizowane  w ramach budżetu partycypacyjnego w danej lokalizacji.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200" strike="noStrike">
                <a:latin typeface="Arial"/>
              </a:rPr>
              <a:t> </a:t>
            </a:r>
            <a:r>
              <a:rPr lang="pl-PL" sz="2200" strike="noStrike">
                <a:latin typeface="Arial"/>
              </a:rPr>
              <a:t>W przypadku negatywnej weryfikacji wniosku, niezbędne jest podanie  przez urzędników, którzy jej dokonali, uzasadnienia takiej decyzji do publicznej wiadomości (w tym przekazanie go wnioskodawcom).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200" strike="noStrike">
                <a:latin typeface="Arial"/>
              </a:rPr>
              <a:t> </a:t>
            </a:r>
            <a:r>
              <a:rPr lang="pl-PL" sz="2200" strike="noStrike">
                <a:latin typeface="Arial"/>
              </a:rPr>
              <a:t>Pełne listy projektów dopuszczonych do głosowania  oraz projektów odrzuconych na etapie weryfikacji (wraz z podaniem przyczyny odrzucenia projektu) powinny być upublicznione jak najszybciej po zatwierdzeniu przez zespół ds. budżetu partycypacyjnego.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5) WERYFIKACJA PROJEKTÓW</a:t>
            </a:r>
            <a:endParaRPr/>
          </a:p>
        </p:txBody>
      </p:sp>
      <p:sp>
        <p:nvSpPr>
          <p:cNvPr id="180" name="TextShape 4"/>
          <p:cNvSpPr txBox="1"/>
          <p:nvPr/>
        </p:nvSpPr>
        <p:spPr>
          <a:xfrm>
            <a:off x="575280" y="210168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800" strike="noStrike">
                <a:latin typeface="Arial"/>
              </a:rPr>
              <a:t> </a:t>
            </a:r>
            <a:r>
              <a:rPr b="1" lang="pl-PL" sz="28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Możliwość zmiany decyzji urzędników przez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Zespół ds. budżetu partycypacyjnego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Dodanie etapu tzw. preselekcji projektów, której celem jest ograniczenie liczby projektów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 strike="noStrike">
                <a:latin typeface="Arial"/>
              </a:rPr>
              <a:t> </a:t>
            </a:r>
            <a:r>
              <a:rPr lang="pl-PL" sz="2800" strike="noStrike">
                <a:latin typeface="Arial"/>
              </a:rPr>
              <a:t>Przedstawienie przez urząd gminy alternatywnych propozycji rozwiązań dla spraw złożonych w ramach wniosków projektowych, które z jakichś powodów nie przeszły pozytywnie weryfikacji.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6) DYSKUSJA NAD PROJEKTAMI</a:t>
            </a:r>
            <a:endParaRPr/>
          </a:p>
        </p:txBody>
      </p:sp>
      <p:sp>
        <p:nvSpPr>
          <p:cNvPr id="184" name="TextShape 4"/>
          <p:cNvSpPr txBox="1"/>
          <p:nvPr/>
        </p:nvSpPr>
        <p:spPr>
          <a:xfrm>
            <a:off x="575280" y="210168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 strike="noStrike">
                <a:latin typeface="Arial"/>
              </a:rPr>
              <a:t> </a:t>
            </a:r>
            <a:r>
              <a:rPr b="1" lang="pl-PL" sz="3200" strike="noStrike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Pełne opisy projektów (wnioski wraz z załącznikami i kosztorysem oraz informacją o wnioskodawcy)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Zorganizowanie spotkania dla mieszkańców, na których przedstawiane i omawiane będą projekty, które pozytywnie przeszły etap weryfikacji. 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6) DYSKUSJA NAD PROJEKTAMI</a:t>
            </a:r>
            <a:endParaRPr/>
          </a:p>
        </p:txBody>
      </p:sp>
      <p:sp>
        <p:nvSpPr>
          <p:cNvPr id="188" name="TextShape 4"/>
          <p:cNvSpPr txBox="1"/>
          <p:nvPr/>
        </p:nvSpPr>
        <p:spPr>
          <a:xfrm>
            <a:off x="575280" y="210168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Projekty powinny być prezentowane na spotkaniach mieszkańców przez samych projektodawców lub ich przedstawicieli, którzy będą mogli osobiście odpowiadać na ewentualne pytania i przedstawiać swoje argumenty za realizacją konkretnych działań.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288000"/>
            <a:ext cx="9070920" cy="8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2"/>
          <p:cNvSpPr/>
          <p:nvPr/>
        </p:nvSpPr>
        <p:spPr>
          <a:xfrm>
            <a:off x="1152000" y="1823760"/>
            <a:ext cx="8422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  <a:buFont typeface="StarSymbol"/>
              <a:buChar char=""/>
            </a:pPr>
            <a:r>
              <a:rPr lang="pl-PL" sz="2800" strike="noStrike">
                <a:latin typeface="Arial"/>
              </a:rPr>
              <a:t> </a:t>
            </a:r>
            <a:endParaRPr/>
          </a:p>
        </p:txBody>
      </p:sp>
      <p:sp>
        <p:nvSpPr>
          <p:cNvPr id="119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Kiedy budżet jest partycypacyjny?</a:t>
            </a:r>
            <a:endParaRPr/>
          </a:p>
        </p:txBody>
      </p:sp>
      <p:sp>
        <p:nvSpPr>
          <p:cNvPr id="120" name="TextShape 4"/>
          <p:cNvSpPr txBox="1"/>
          <p:nvPr/>
        </p:nvSpPr>
        <p:spPr>
          <a:xfrm>
            <a:off x="504000" y="1368000"/>
            <a:ext cx="9072720" cy="600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Font typeface="StarSymbol"/>
              <a:buChar char=""/>
            </a:pP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Mieszkańcy debatują ze sobą o budżecie.</a:t>
            </a:r>
            <a:r>
              <a:rPr lang="pl-PL" sz="28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Mieszkańcy dyskutują o jasno określonych środkach finansowych.</a:t>
            </a:r>
            <a:r>
              <a:rPr lang="pl-PL" sz="28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Dyskusja dotyczy co najmniej jasno określonej jednostki podziału miasta, docelowo powinna dotyczyć całego miasta.</a:t>
            </a:r>
            <a:r>
              <a:rPr lang="pl-PL" sz="28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Decyzje mieszkańców są wiążące dla władz.</a:t>
            </a:r>
            <a:r>
              <a:rPr lang="pl-PL" sz="28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Jest to proces powtarzalny organizowany </a:t>
            </a:r>
            <a:endParaRPr/>
          </a:p>
          <a:p>
            <a:pPr algn="ctr"/>
            <a:r>
              <a:rPr lang="pl-PL" sz="2800">
                <a:latin typeface="Arial"/>
              </a:rPr>
              <a:t>rokrocznie przez co najmniej kilka lat.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7) WYBÓR PROJEKTÓW DO REALIZACJI</a:t>
            </a:r>
            <a:endParaRPr/>
          </a:p>
        </p:txBody>
      </p:sp>
      <p:sp>
        <p:nvSpPr>
          <p:cNvPr id="192" name="TextShape 4"/>
          <p:cNvSpPr txBox="1"/>
          <p:nvPr/>
        </p:nvSpPr>
        <p:spPr>
          <a:xfrm>
            <a:off x="575280" y="1559160"/>
            <a:ext cx="9072720" cy="546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 strike="noStrike">
                <a:latin typeface="Arial"/>
              </a:rPr>
              <a:t> </a:t>
            </a:r>
            <a:r>
              <a:rPr b="1" lang="pl-PL" sz="3200" strike="noStrike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Wybór projektów do realizacji powinien odbywać się poprzez powszechne głosowanie mieszkańców. </a:t>
            </a:r>
            <a:r>
              <a:rPr lang="pl-PL" sz="3200" strike="noStrike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Głosowanie takie powinno trwać dłużej niż w trakcie wyborów powszechnych (minimum 7 dni) i być możliwe zarówno w formie tradycyjnej (za pomocą papierowych kart wypełnianych w punktach do głosowania), jak i za pośrednictwem internetu.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7) WYBÓR PROJEKTÓW DO REALIZACJI</a:t>
            </a:r>
            <a:endParaRPr/>
          </a:p>
        </p:txBody>
      </p:sp>
      <p:sp>
        <p:nvSpPr>
          <p:cNvPr id="196" name="TextShape 4"/>
          <p:cNvSpPr txBox="1"/>
          <p:nvPr/>
        </p:nvSpPr>
        <p:spPr>
          <a:xfrm>
            <a:off x="575280" y="210168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 strike="noStrike">
                <a:latin typeface="Arial"/>
              </a:rPr>
              <a:t> </a:t>
            </a:r>
            <a:r>
              <a:rPr b="1" lang="pl-PL" sz="32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Głosowanie preferencyjne (rangujące), które pozwala na wybór kilku projektów, które osoba głosująca uważa za warte realizacji,z nadaniem im priorytetów ważności.</a:t>
            </a:r>
            <a:r>
              <a:rPr lang="pl-PL" sz="3200" strike="noStrike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Możliwość wyboru do realizacji także projektów przygotowanych przez osoby niepełnoletnie.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8) MONITORING</a:t>
            </a:r>
            <a:endParaRPr/>
          </a:p>
        </p:txBody>
      </p:sp>
      <p:sp>
        <p:nvSpPr>
          <p:cNvPr id="200" name="TextShape 4"/>
          <p:cNvSpPr txBox="1"/>
          <p:nvPr/>
        </p:nvSpPr>
        <p:spPr>
          <a:xfrm>
            <a:off x="575280" y="1377360"/>
            <a:ext cx="9072720" cy="5832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2400" strike="noStrike">
                <a:latin typeface="Arial"/>
              </a:rPr>
              <a:t>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400" strike="noStrike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Monitoring procedury budżetu partycypacyjnego powinien przebiegać na dwóch poziomach: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 u="sng">
                <a:latin typeface="Arial"/>
              </a:rPr>
              <a:t>Na poziomie samego przebiegu budżetu partycypacyjnego (na bieżąco, w trakcie kolejnych etapów procedury),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 u="sng">
                <a:latin typeface="Arial"/>
              </a:rPr>
              <a:t> </a:t>
            </a:r>
            <a:r>
              <a:rPr lang="pl-PL" sz="2400" strike="noStrike" u="sng">
                <a:latin typeface="Arial"/>
              </a:rPr>
              <a:t>Na poziomie realizacji projektów wybranych w procesie budżetu partycypacyjnego.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Społeczny zespół monitorujący, składający się z mieszkańców i/lub  niezależnych ekspertów, wyłonionych w ramach jasnej procedury naboru do takiego ciała.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Dostęp do informacji o możliwościach pozyskiwania informacji o realizacji projektu na bieżąco upublicznianie informacji o postępach w ich realizacji projektów przez urząd.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Wszelkie istotne zmiany w kształcie projektów, wynikłe na etapie ich realizacji, powinny być obowiązkowo komunikowane, a najlepiej uzgadniane z ich wnioskodawcami.</a:t>
            </a:r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8) MONITORING</a:t>
            </a:r>
            <a:endParaRPr/>
          </a:p>
        </p:txBody>
      </p:sp>
      <p:sp>
        <p:nvSpPr>
          <p:cNvPr id="204" name="TextShape 4"/>
          <p:cNvSpPr txBox="1"/>
          <p:nvPr/>
        </p:nvSpPr>
        <p:spPr>
          <a:xfrm>
            <a:off x="575280" y="210168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3200" strike="noStrike">
                <a:latin typeface="Arial"/>
              </a:rPr>
              <a:t>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32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 strike="noStrike">
                <a:latin typeface="Arial"/>
              </a:rPr>
              <a:t> </a:t>
            </a:r>
            <a:r>
              <a:rPr lang="pl-PL" sz="3200" strike="noStrike">
                <a:latin typeface="Arial"/>
              </a:rPr>
              <a:t>Wyznaczone osoby kontaktowe w sprawach poszczególnych projektów (np. w poszczególnych wydziałach merytorycznych) lub ogólnie wsprawie realizacji wniosków z budżetu partycypacyjnego, u których mieszkańcy mogą zasięgać informacji co do przebiegu ich realizacji.</a:t>
            </a:r>
            <a:endParaRPr/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9) EWALUACJA PROCESU</a:t>
            </a:r>
            <a:endParaRPr/>
          </a:p>
        </p:txBody>
      </p:sp>
      <p:sp>
        <p:nvSpPr>
          <p:cNvPr id="208" name="TextShape 4"/>
          <p:cNvSpPr txBox="1"/>
          <p:nvPr/>
        </p:nvSpPr>
        <p:spPr>
          <a:xfrm>
            <a:off x="575280" y="1033920"/>
            <a:ext cx="9072720" cy="6518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2400" strike="noStrike">
                <a:latin typeface="Arial"/>
              </a:rPr>
              <a:t>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400" strike="noStrike">
                <a:latin typeface="Arial"/>
              </a:rPr>
              <a:t>Minimum: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Ewaluacja powinna mieć charakter kroczący, to znaczy trwać przez cały czas trwania procesu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Ewaluacja budżetu partycypacyjnego powinna przebiegać na dwóch poziomach: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N</a:t>
            </a:r>
            <a:r>
              <a:rPr lang="pl-PL" sz="2400" strike="noStrike" u="sng">
                <a:latin typeface="Arial"/>
              </a:rPr>
              <a:t>a poziomie przebiegu procesu</a:t>
            </a:r>
            <a:r>
              <a:rPr lang="pl-PL" sz="2400" strike="noStrike">
                <a:latin typeface="Arial"/>
              </a:rPr>
              <a:t> – oceny skuteczności rozwiązań, metod, narzędzi stosowanych na poszczególnych etapach procedury (szczególny nacisk na ten wymiar należy położyć w pierwszym roku realizacji procesu),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 u="sng">
                <a:latin typeface="Arial"/>
              </a:rPr>
              <a:t>Na poziomie celów procesu</a:t>
            </a:r>
            <a:r>
              <a:rPr lang="pl-PL" sz="2400" strike="noStrike">
                <a:latin typeface="Arial"/>
              </a:rPr>
              <a:t> (szczególny nacisk na ten wymiar należy położyć w kolejnych latach realizacji procesu)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Prowadzone zarówno z udziałem organizatorów i osób zaangażowanych w obsługę procesu (zespół, urzędnicy zaangażowani na różnych etapach), jak i samych uczestników (mieszkańców)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Efektami ewaluacji powinny być rekomendacje co do zmian i poprawek w procedurze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9) EWALUACJA PROCESU</a:t>
            </a:r>
            <a:endParaRPr/>
          </a:p>
        </p:txBody>
      </p:sp>
      <p:sp>
        <p:nvSpPr>
          <p:cNvPr id="212" name="TextShape 4"/>
          <p:cNvSpPr txBox="1"/>
          <p:nvPr/>
        </p:nvSpPr>
        <p:spPr>
          <a:xfrm>
            <a:off x="575280" y="1547640"/>
            <a:ext cx="9072720" cy="5489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2400" strike="noStrike">
                <a:latin typeface="Arial"/>
              </a:rPr>
              <a:t> </a:t>
            </a:r>
            <a:endParaRPr/>
          </a:p>
          <a:p>
            <a:pPr algn="ctr">
              <a:buSzPct val="75000"/>
              <a:buFont typeface="Ubuntu"/>
              <a:buChar char=""/>
            </a:pPr>
            <a:endParaRPr/>
          </a:p>
          <a:p>
            <a:pPr algn="ctr">
              <a:buSzPct val="75000"/>
              <a:buFont typeface="Ubuntu"/>
              <a:buChar char=""/>
            </a:pPr>
            <a:r>
              <a:rPr b="1" lang="pl-PL" sz="2400" strike="noStrike">
                <a:latin typeface="Arial"/>
              </a:rPr>
              <a:t>Rekomendacje: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Warto otworzyć się na aktywną rolę mieszkańców w procesie  ewaluacji, np. powołać zespół ewaluacyjny z udziałem mieszkańców.  „Uspołecznione ciało” zaangażowane w ten proces, np. w analizę danych zebranych w trakcie procesu.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Uwagi krytyczne i pomysły na zmiany, ale też obserwacje co do rozwiązań, które okazały się szczególnie skuteczne, powinny być zbierane w trakcie całego procesu (kumulacja wiedzy nt. przebiegu procesu po stronie jego organizatorów).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400" strike="noStrike">
                <a:latin typeface="Arial"/>
              </a:rPr>
              <a:t> </a:t>
            </a:r>
            <a:r>
              <a:rPr lang="pl-PL" sz="2400" strike="noStrike">
                <a:latin typeface="Arial"/>
              </a:rPr>
              <a:t>Po zakończeniu każdego rocznego cyklu budżetu partycypacyjnego warto przeprowadzić konsultacje z mieszkańcami w sprawie ewentualnych ulepszeń przebiegu procesu i wprowadzać ewentualne zmiany i poprawki do procedury na początku każdego kolejnego cyklu budżetowego.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288000"/>
            <a:ext cx="9070920" cy="8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Cele budżetu obywatelskiego </a:t>
            </a:r>
            <a:endParaRPr/>
          </a:p>
        </p:txBody>
      </p:sp>
      <p:sp>
        <p:nvSpPr>
          <p:cNvPr id="124" name="TextShape 4"/>
          <p:cNvSpPr txBox="1"/>
          <p:nvPr/>
        </p:nvSpPr>
        <p:spPr>
          <a:xfrm>
            <a:off x="504000" y="1582200"/>
            <a:ext cx="9072720" cy="4816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pl-PL" sz="2600">
                <a:latin typeface="Arial"/>
              </a:rPr>
              <a:t>1. Maksymalizacja dostępu  do istotnych informacji</a:t>
            </a:r>
            <a:endParaRPr/>
          </a:p>
          <a:p>
            <a:pPr algn="ctr">
              <a:buSzPct val="4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maksymalizacja istotnych informacji od uczestników procesu</a:t>
            </a:r>
            <a:endParaRPr/>
          </a:p>
          <a:p>
            <a:pPr algn="ctr">
              <a:buSzPct val="4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maksymalizacja informacji ze strony władz i administracji</a:t>
            </a:r>
            <a:endParaRPr/>
          </a:p>
          <a:p>
            <a:pPr algn="ctr">
              <a:buSzPct val="4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maksymalizacja wymiany informacji</a:t>
            </a:r>
            <a:endParaRPr/>
          </a:p>
          <a:p>
            <a:pPr algn="ctr"/>
            <a:r>
              <a:rPr b="1" lang="pl-PL" sz="2600">
                <a:latin typeface="Arial"/>
              </a:rPr>
              <a:t>2. Maksymalizacja uczestników BO</a:t>
            </a:r>
            <a:endParaRPr/>
          </a:p>
          <a:p>
            <a:pPr algn="ctr"/>
            <a:r>
              <a:rPr b="1" lang="pl-PL" sz="2600">
                <a:latin typeface="Arial"/>
              </a:rPr>
              <a:t>3. Maksymalizacja ideałów demokratycznych</a:t>
            </a:r>
            <a:endParaRPr/>
          </a:p>
          <a:p>
            <a:pPr algn="ctr">
              <a:buSzPct val="4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maksymalna transparencja</a:t>
            </a:r>
            <a:endParaRPr/>
          </a:p>
          <a:p>
            <a:pPr algn="ctr">
              <a:buSzPct val="45000"/>
              <a:buFont typeface="Ubuntu"/>
              <a:buChar char=""/>
            </a:pPr>
            <a:r>
              <a:rPr lang="pl-PL" sz="2600">
                <a:latin typeface="Arial"/>
              </a:rPr>
              <a:t> </a:t>
            </a:r>
            <a:r>
              <a:rPr lang="pl-PL" sz="2600">
                <a:latin typeface="Arial"/>
              </a:rPr>
              <a:t>maksymalna reprezentatywność</a:t>
            </a:r>
            <a:endParaRPr/>
          </a:p>
          <a:p>
            <a:pPr algn="ctr"/>
            <a:r>
              <a:rPr b="1" lang="pl-PL" sz="2600">
                <a:latin typeface="Arial"/>
              </a:rPr>
              <a:t>4. Maksymalizacja sprawiedliwości w redystrybucji dóbr publicznych</a:t>
            </a:r>
            <a:endParaRPr/>
          </a:p>
          <a:p>
            <a:pPr algn="ctr"/>
            <a:r>
              <a:rPr b="1" lang="pl-PL" sz="2600">
                <a:latin typeface="Arial"/>
              </a:rPr>
              <a:t>5. Minimalizowanie trwania procesu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TextShape 3"/>
          <p:cNvSpPr txBox="1"/>
          <p:nvPr/>
        </p:nvSpPr>
        <p:spPr>
          <a:xfrm>
            <a:off x="504000" y="537840"/>
            <a:ext cx="7200360" cy="795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2800">
                <a:latin typeface="Arial"/>
              </a:rPr>
              <a:t>KLUCZOWE ZASADY BUDŻETU PARTYCYPACYJNEGO</a:t>
            </a:r>
            <a:endParaRPr/>
          </a:p>
        </p:txBody>
      </p:sp>
      <p:sp>
        <p:nvSpPr>
          <p:cNvPr id="128" name="TextShape 4"/>
          <p:cNvSpPr txBox="1"/>
          <p:nvPr/>
        </p:nvSpPr>
        <p:spPr>
          <a:xfrm>
            <a:off x="503280" y="1586520"/>
            <a:ext cx="9072720" cy="546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Wiążący wynik procedury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Przejrzystość i jawność procedury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Otwartość i inkluzywność procesu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Zapewnienie przestrzeni do deliberacji (debaty) z udziałem mieszkańców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Wspieranie aktywności mieszkańców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Myślenie długofalowe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2"/>
          <p:cNvSpPr/>
          <p:nvPr/>
        </p:nvSpPr>
        <p:spPr>
          <a:xfrm>
            <a:off x="360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TextShape 3"/>
          <p:cNvSpPr txBox="1"/>
          <p:nvPr/>
        </p:nvSpPr>
        <p:spPr>
          <a:xfrm>
            <a:off x="504000" y="479880"/>
            <a:ext cx="720036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200">
                <a:latin typeface="Arial"/>
              </a:rPr>
              <a:t>Korzyści z wdrożenia budżetu partycypacyjnego </a:t>
            </a:r>
            <a:endParaRPr/>
          </a:p>
        </p:txBody>
      </p:sp>
      <p:sp>
        <p:nvSpPr>
          <p:cNvPr id="132" name="TextShape 4"/>
          <p:cNvSpPr txBox="1"/>
          <p:nvPr/>
        </p:nvSpPr>
        <p:spPr>
          <a:xfrm>
            <a:off x="503280" y="2114280"/>
            <a:ext cx="9072720" cy="501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Lepsze gospodarowanie środkami publicznymi.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Dystrybucja środków budżetowych zgodnie z zasadą sprawiedliwości społecznej.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Wzrost identyfikacji mieszkańców z miejscem.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Wzrost poczucia odpowiedzialności mieszkańców za dobro wspólne.</a:t>
            </a:r>
            <a:r>
              <a:rPr lang="pl-PL" sz="3200">
                <a:latin typeface="Arial"/>
              </a:rPr>
              <a:t>
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Edukacja mieszkańców.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04000" y="288000"/>
            <a:ext cx="9070920" cy="8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Korzyści dla mieszkańców</a:t>
            </a:r>
            <a:endParaRPr/>
          </a:p>
        </p:txBody>
      </p:sp>
      <p:sp>
        <p:nvSpPr>
          <p:cNvPr id="136" name="TextShape 4"/>
          <p:cNvSpPr txBox="1"/>
          <p:nvPr/>
        </p:nvSpPr>
        <p:spPr>
          <a:xfrm>
            <a:off x="504000" y="1798560"/>
            <a:ext cx="9072720" cy="43840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Łatwy dostęp do informacji na temat sumy zebranych podatków, wydatków  budżetowych i prognoz budżetowych.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Możliwość partycypacji mieszkańców w decyzjach dotyczących życia lokalnej społeczności.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Pogłębienie demokracji i aktywnego obywatelstwa.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Zaangażowanie mieszkańców w rozwój i renowację własnej dzielnicy, okolicy czy miejscowości.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Zwiększenie zrozumienia i tolerancji między różnymi grupami mieszkańców.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Transparentność i przejrzystość finansów publicznych.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TextShape 3"/>
          <p:cNvSpPr txBox="1"/>
          <p:nvPr/>
        </p:nvSpPr>
        <p:spPr>
          <a:xfrm>
            <a:off x="504000" y="423720"/>
            <a:ext cx="7200360" cy="1024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Korzyści budżetu partycypacyjnego z perspektywy władz lokalnych:</a:t>
            </a:r>
            <a:endParaRPr/>
          </a:p>
        </p:txBody>
      </p:sp>
      <p:sp>
        <p:nvSpPr>
          <p:cNvPr id="140" name="TextShape 4"/>
          <p:cNvSpPr txBox="1"/>
          <p:nvPr/>
        </p:nvSpPr>
        <p:spPr>
          <a:xfrm>
            <a:off x="432000" y="1846440"/>
            <a:ext cx="9072720" cy="5569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umacnia legitymizację władzy poprzez rozwój dialogu i poprawę komunikacji z mieszkańcami.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Zmniejszenie dystansu i braku zaufania na linii przedstawiciele – mieszkańcy.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Lepszy wizerunek radnych i rady miasta.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Przedstawiciele zwiększają swoje szanse na reelekcję.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czyni bardziej efektywnym proces alokacji środków publicznych.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buduje zgodę społeczną.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promuje ideę dobrego rządzenia.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zwiększa aktywność obywatelską.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podnosi spójność społeczności. 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2800">
                <a:latin typeface="Arial"/>
              </a:rPr>
              <a:t> </a:t>
            </a:r>
            <a:r>
              <a:rPr lang="pl-PL" sz="2800">
                <a:latin typeface="Arial"/>
              </a:rPr>
              <a:t>BP pomaga rozwijać rolę lokalnych radnych.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4000" y="288000"/>
            <a:ext cx="9070920" cy="8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TextShape 3"/>
          <p:cNvSpPr txBox="1"/>
          <p:nvPr/>
        </p:nvSpPr>
        <p:spPr>
          <a:xfrm>
            <a:off x="504000" y="575640"/>
            <a:ext cx="720036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600">
                <a:latin typeface="Arial"/>
              </a:rPr>
              <a:t>Etapy budżetu partycypacyjnego:</a:t>
            </a:r>
            <a:endParaRPr/>
          </a:p>
        </p:txBody>
      </p:sp>
      <p:sp>
        <p:nvSpPr>
          <p:cNvPr id="144" name="TextShape 4"/>
          <p:cNvSpPr txBox="1"/>
          <p:nvPr/>
        </p:nvSpPr>
        <p:spPr>
          <a:xfrm>
            <a:off x="288000" y="2160000"/>
            <a:ext cx="9072720" cy="5013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Przygotowanie procesu („faza zero”)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Wypracowywanie zasad przebiegu procesu akcja informacyjno-edukacyjna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Opracowywanie i zgłaszanie propozycji projektów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Weryfikacja projektów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Dyskusja nad projektami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Wybór projektów do realizacji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Monitorowanie realizacji projektów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Ewaluacja procesu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504000" y="93600"/>
            <a:ext cx="9070920" cy="125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504000" y="182376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TextShape 3"/>
          <p:cNvSpPr txBox="1"/>
          <p:nvPr/>
        </p:nvSpPr>
        <p:spPr>
          <a:xfrm>
            <a:off x="504000" y="479880"/>
            <a:ext cx="7200360" cy="911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lang="pl-PL" sz="3200">
                <a:latin typeface="Arial"/>
              </a:rPr>
              <a:t>PRZYGOTOWANIE PROCESU</a:t>
            </a:r>
            <a:r>
              <a:rPr lang="pl-PL" sz="3200">
                <a:latin typeface="Arial"/>
              </a:rPr>
              <a:t>
</a:t>
            </a:r>
            <a:r>
              <a:rPr lang="pl-PL" sz="3200">
                <a:latin typeface="Arial"/>
              </a:rPr>
              <a:t> („FAZA ZERO”)</a:t>
            </a:r>
            <a:endParaRPr/>
          </a:p>
        </p:txBody>
      </p:sp>
      <p:sp>
        <p:nvSpPr>
          <p:cNvPr id="148" name="TextShape 4"/>
          <p:cNvSpPr txBox="1"/>
          <p:nvPr/>
        </p:nvSpPr>
        <p:spPr>
          <a:xfrm>
            <a:off x="504000" y="2376000"/>
            <a:ext cx="9072720" cy="4557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Dyskusja z udziałem wójta, burmistrza czy prezydenta miasta, radnych oraz urzędników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Cele BO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Ustaleniem poziomu administracyjnego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Ustalenia dotyczące kwoty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Informacja o gotowości do uruchomienia BO musi zostać publicznie zakomunikowana mieszkańcom</a:t>
            </a:r>
            <a:endParaRPr/>
          </a:p>
          <a:p>
            <a:pPr algn="ctr">
              <a:buSzPct val="75000"/>
              <a:buFont typeface="Ubuntu"/>
              <a:buChar char="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Określenie podstawy prawnej</a:t>
            </a:r>
            <a:endParaRPr/>
          </a:p>
          <a:p>
            <a:pPr algn="ctr"/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