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24.xml.rels" ContentType="application/vnd.openxmlformats-package.relationships+xml"/>
  <Override PartName="/ppt/slides/_rels/slide23.xml.rels" ContentType="application/vnd.openxmlformats-package.relationships+xml"/>
  <Override PartName="/ppt/slides/_rels/slide21.xml.rels" ContentType="application/vnd.openxmlformats-package.relationships+xml"/>
  <Override PartName="/ppt/slides/_rels/slide19.xml.rels" ContentType="application/vnd.openxmlformats-package.relationships+xml"/>
  <Override PartName="/ppt/slides/_rels/slide18.xml.rels" ContentType="application/vnd.openxmlformats-package.relationships+xml"/>
  <Override PartName="/ppt/slides/_rels/slide14.xml.rels" ContentType="application/vnd.openxmlformats-package.relationships+xml"/>
  <Override PartName="/ppt/slides/_rels/slide25.xml.rels" ContentType="application/vnd.openxmlformats-package.relationships+xml"/>
  <Override PartName="/ppt/slides/_rels/slide13.xml.rels" ContentType="application/vnd.openxmlformats-package.relationships+xml"/>
  <Override PartName="/ppt/slides/_rels/slide20.xml.rels" ContentType="application/vnd.openxmlformats-package.relationships+xml"/>
  <Override PartName="/ppt/slides/_rels/slide12.xml.rels" ContentType="application/vnd.openxmlformats-package.relationships+xml"/>
  <Override PartName="/ppt/slides/_rels/slide15.xml.rels" ContentType="application/vnd.openxmlformats-package.relationships+xml"/>
  <Override PartName="/ppt/slides/_rels/slide11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6.xml.rels" ContentType="application/vnd.openxmlformats-package.relationships+xml"/>
  <Override PartName="/ppt/slides/_rels/slide22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5.xml.rels" ContentType="application/vnd.openxmlformats-package.relationships+xml"/>
  <Override PartName="/ppt/slides/_rels/slide17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6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5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23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22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1.xml" ContentType="application/vnd.openxmlformats-officedocument.presentationml.slide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_rels/slideLayout3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media/image9.png" ContentType="image/png"/>
  <Override PartName="/ppt/media/image8.png" ContentType="image/png"/>
  <Override PartName="/ppt/media/image6.png" ContentType="image/png"/>
  <Override PartName="/ppt/media/image5.png" ContentType="image/png"/>
  <Override PartName="/ppt/media/image7.png" ContentType="image/png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8.png"/><Relationship Id="rId3" Type="http://schemas.openxmlformats.org/officeDocument/2006/relationships/image" Target="../media/image9.png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90727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4000" y="4089600"/>
            <a:ext cx="90727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15304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5153040" y="408960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04000" y="408960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90727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04000" y="1799640"/>
            <a:ext cx="90727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5" name="" descr=""/>
          <p:cNvPicPr/>
          <p:nvPr/>
        </p:nvPicPr>
        <p:blipFill>
          <a:blip r:embed="rId2"/>
          <a:stretch/>
        </p:blipFill>
        <p:spPr>
          <a:xfrm>
            <a:off x="2292840" y="179964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36" name="" descr=""/>
          <p:cNvPicPr/>
          <p:nvPr/>
        </p:nvPicPr>
        <p:blipFill>
          <a:blip r:embed="rId3"/>
          <a:stretch/>
        </p:blipFill>
        <p:spPr>
          <a:xfrm>
            <a:off x="2292840" y="1799640"/>
            <a:ext cx="549468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799640"/>
            <a:ext cx="907272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90727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4427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3040" y="1799640"/>
            <a:ext cx="4427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575640"/>
            <a:ext cx="7200360" cy="3338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04000" y="408960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153040" y="1799640"/>
            <a:ext cx="4427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4000" y="1799640"/>
            <a:ext cx="907272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4427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304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3040" y="408960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304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4089600"/>
            <a:ext cx="90727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90727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4089600"/>
            <a:ext cx="90727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304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153040" y="408960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04000" y="408960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90727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504000" y="1799640"/>
            <a:ext cx="90727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2" name="" descr=""/>
          <p:cNvPicPr/>
          <p:nvPr/>
        </p:nvPicPr>
        <p:blipFill>
          <a:blip r:embed="rId2"/>
          <a:stretch/>
        </p:blipFill>
        <p:spPr>
          <a:xfrm>
            <a:off x="2292840" y="179964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73" name="" descr=""/>
          <p:cNvPicPr/>
          <p:nvPr/>
        </p:nvPicPr>
        <p:blipFill>
          <a:blip r:embed="rId3"/>
          <a:stretch/>
        </p:blipFill>
        <p:spPr>
          <a:xfrm>
            <a:off x="2292840" y="1799640"/>
            <a:ext cx="549468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1" name="PlaceHolder 2"/>
          <p:cNvSpPr>
            <a:spLocks noGrp="1"/>
          </p:cNvSpPr>
          <p:nvPr>
            <p:ph type="subTitle"/>
          </p:nvPr>
        </p:nvSpPr>
        <p:spPr>
          <a:xfrm>
            <a:off x="504000" y="1799640"/>
            <a:ext cx="907272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90727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4427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5153040" y="1799640"/>
            <a:ext cx="4427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90727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subTitle"/>
          </p:nvPr>
        </p:nvSpPr>
        <p:spPr>
          <a:xfrm>
            <a:off x="504000" y="575640"/>
            <a:ext cx="7200360" cy="3338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504000" y="408960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2" name="PlaceHolder 4"/>
          <p:cNvSpPr>
            <a:spLocks noGrp="1"/>
          </p:cNvSpPr>
          <p:nvPr>
            <p:ph type="body"/>
          </p:nvPr>
        </p:nvSpPr>
        <p:spPr>
          <a:xfrm>
            <a:off x="5153040" y="1799640"/>
            <a:ext cx="4427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4427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515304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5153040" y="408960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515304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504000" y="4089600"/>
            <a:ext cx="90727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90727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504000" y="4089600"/>
            <a:ext cx="90727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515304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5153040" y="408960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8" name="PlaceHolder 5"/>
          <p:cNvSpPr>
            <a:spLocks noGrp="1"/>
          </p:cNvSpPr>
          <p:nvPr>
            <p:ph type="body"/>
          </p:nvPr>
        </p:nvSpPr>
        <p:spPr>
          <a:xfrm>
            <a:off x="504000" y="408960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90727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504000" y="1799640"/>
            <a:ext cx="90727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12" name="" descr=""/>
          <p:cNvPicPr/>
          <p:nvPr/>
        </p:nvPicPr>
        <p:blipFill>
          <a:blip r:embed="rId2"/>
          <a:stretch/>
        </p:blipFill>
        <p:spPr>
          <a:xfrm>
            <a:off x="2292840" y="179964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113" name="" descr=""/>
          <p:cNvPicPr/>
          <p:nvPr/>
        </p:nvPicPr>
        <p:blipFill>
          <a:blip r:embed="rId3"/>
          <a:stretch/>
        </p:blipFill>
        <p:spPr>
          <a:xfrm>
            <a:off x="2292840" y="1799640"/>
            <a:ext cx="549468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4427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3040" y="1799640"/>
            <a:ext cx="4427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04000" y="575640"/>
            <a:ext cx="7200360" cy="3338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04000" y="408960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153040" y="1799640"/>
            <a:ext cx="4427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442728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304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153040" y="408960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3040" y="1799640"/>
            <a:ext cx="442728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4000" y="4089600"/>
            <a:ext cx="90727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7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/>
          <a:stretch/>
        </p:blipFill>
        <p:spPr>
          <a:xfrm>
            <a:off x="360" y="360"/>
            <a:ext cx="10077840" cy="756324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pl-PL" sz="4400">
                <a:latin typeface="Arial"/>
              </a:rPr>
              <a:t>Kliknij, aby edytować format tekstu tytułu</a:t>
            </a:r>
            <a:endParaRPr/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pl-PL" sz="3200">
                <a:latin typeface="Arial"/>
              </a:rPr>
              <a:t>Kliknij, aby edytować format tekstu konspektu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l-PL" sz="2800">
                <a:latin typeface="Arial"/>
              </a:rPr>
              <a:t>Drugi poziom konspektu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l-PL" sz="2400">
                <a:latin typeface="Arial"/>
              </a:rPr>
              <a:t>Trzeci poziom konspektu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l-PL" sz="2000">
                <a:latin typeface="Arial"/>
              </a:rPr>
              <a:t>Czwarty poziom konspektu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l-PL" sz="2000">
                <a:latin typeface="Arial"/>
              </a:rPr>
              <a:t>Piąty poziom konspektu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l-PL" sz="2000">
                <a:latin typeface="Arial"/>
              </a:rPr>
              <a:t>Szósty poziom konspektu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pl-PL" sz="2000">
                <a:latin typeface="Arial"/>
              </a:rPr>
              <a:t>Siódmy poziom konspektu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360" y="360"/>
            <a:ext cx="10077840" cy="7563240"/>
          </a:xfrm>
          <a:prstGeom prst="rect">
            <a:avLst/>
          </a:prstGeom>
          <a:ln>
            <a:noFill/>
          </a:ln>
        </p:spPr>
      </p:pic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pl-PL" sz="4400">
                <a:latin typeface="Arial"/>
              </a:rPr>
              <a:t>Kliknij, aby edytować format tekstu tytułu</a:t>
            </a:r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pl-PL" sz="3200">
                <a:latin typeface="Arial"/>
              </a:rPr>
              <a:t>Kliknij, aby edytować format tekstu konspektu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l-PL" sz="2800">
                <a:latin typeface="Arial"/>
              </a:rPr>
              <a:t>Drugi poziom konspektu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l-PL" sz="2400">
                <a:latin typeface="Arial"/>
              </a:rPr>
              <a:t>Trzeci poziom konspektu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l-PL" sz="2000">
                <a:latin typeface="Arial"/>
              </a:rPr>
              <a:t>Czwarty poziom konspektu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l-PL" sz="2000">
                <a:latin typeface="Arial"/>
              </a:rPr>
              <a:t>Piąty poziom konspektu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l-PL" sz="2000">
                <a:latin typeface="Arial"/>
              </a:rPr>
              <a:t>Szósty poziom konspektu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pl-PL" sz="2000">
                <a:latin typeface="Arial"/>
              </a:rPr>
              <a:t>Siódmy poziom konspektu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" descr=""/>
          <p:cNvPicPr/>
          <p:nvPr/>
        </p:nvPicPr>
        <p:blipFill>
          <a:blip r:embed="rId2"/>
          <a:stretch/>
        </p:blipFill>
        <p:spPr>
          <a:xfrm>
            <a:off x="720" y="360"/>
            <a:ext cx="10080360" cy="7559280"/>
          </a:xfrm>
          <a:prstGeom prst="rect">
            <a:avLst/>
          </a:prstGeom>
          <a:ln>
            <a:noFill/>
          </a:ln>
        </p:spPr>
      </p:pic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04000" y="575640"/>
            <a:ext cx="7200360" cy="720000"/>
          </a:xfrm>
          <a:prstGeom prst="rect">
            <a:avLst/>
          </a:prstGeom>
        </p:spPr>
        <p:txBody>
          <a:bodyPr lIns="0" rIns="0" tIns="0" bIns="0" anchor="ctr"/>
          <a:p>
            <a:r>
              <a:rPr lang="pl-PL" sz="3600">
                <a:latin typeface="Arial"/>
              </a:rPr>
              <a:t>Kliknij, aby edytować format tekstu tytułu</a:t>
            </a:r>
            <a:endParaRPr/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504000" y="1799640"/>
            <a:ext cx="9072720" cy="43840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pl-PL" sz="2600">
                <a:latin typeface="Arial"/>
              </a:rPr>
              <a:t>Kliknij, aby edytować format tekstu konspektu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l-PL" sz="2600">
                <a:latin typeface="Arial"/>
              </a:rPr>
              <a:t>Drugi poziom konspektu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l-PL" sz="2600">
                <a:latin typeface="Arial"/>
              </a:rPr>
              <a:t>Trzeci poziom konspektu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l-PL" sz="2600">
                <a:latin typeface="Arial"/>
              </a:rPr>
              <a:t>Czwarty poziom konspektu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l-PL" sz="2600">
                <a:latin typeface="Arial"/>
              </a:rPr>
              <a:t>Piąty poziom konspektu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l-PL" sz="2600">
                <a:latin typeface="Arial"/>
              </a:rPr>
              <a:t>Szósty poziom konspektu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pl-PL" sz="2600">
                <a:latin typeface="Arial"/>
              </a:rPr>
              <a:t>Siódmy poziom konspektu</a:t>
            </a:r>
            <a:endParaRPr/>
          </a:p>
        </p:txBody>
      </p:sp>
      <p:sp>
        <p:nvSpPr>
          <p:cNvPr id="77" name="PlaceHolder 3"/>
          <p:cNvSpPr>
            <a:spLocks noGrp="1"/>
          </p:cNvSpPr>
          <p:nvPr>
            <p:ph type="dt"/>
          </p:nvPr>
        </p:nvSpPr>
        <p:spPr>
          <a:xfrm>
            <a:off x="504000" y="688680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lang="pl-PL" sz="1400">
                <a:latin typeface="Times New Roman"/>
              </a:rPr>
              <a:t>&lt;data/godzina&gt;</a:t>
            </a:r>
            <a:endParaRPr/>
          </a:p>
        </p:txBody>
      </p:sp>
      <p:sp>
        <p:nvSpPr>
          <p:cNvPr id="78" name="PlaceHolder 4"/>
          <p:cNvSpPr>
            <a:spLocks noGrp="1"/>
          </p:cNvSpPr>
          <p:nvPr>
            <p:ph type="ftr"/>
          </p:nvPr>
        </p:nvSpPr>
        <p:spPr>
          <a:xfrm>
            <a:off x="3447360" y="6886800"/>
            <a:ext cx="319536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lang="pl-PL" sz="1400">
                <a:latin typeface="Times New Roman"/>
              </a:rPr>
              <a:t>&lt;stopka&gt;</a:t>
            </a:r>
            <a:endParaRPr/>
          </a:p>
        </p:txBody>
      </p:sp>
      <p:sp>
        <p:nvSpPr>
          <p:cNvPr id="79" name="PlaceHolder 5"/>
          <p:cNvSpPr>
            <a:spLocks noGrp="1"/>
          </p:cNvSpPr>
          <p:nvPr>
            <p:ph type="sldNum"/>
          </p:nvPr>
        </p:nvSpPr>
        <p:spPr>
          <a:xfrm>
            <a:off x="7227360" y="688680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8C263557-F43A-4910-A3DC-14AB2B313FFB}" type="slidenum">
              <a:rPr lang="pl-PL" sz="1400">
                <a:latin typeface="Times New Roman"/>
              </a:rPr>
              <a:t>&lt;numer&gt;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0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6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6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6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6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6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6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6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6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6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6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6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6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6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6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6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6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6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6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6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6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6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6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504000" y="288000"/>
            <a:ext cx="9070920" cy="862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5" name="CustomShape 2"/>
          <p:cNvSpPr/>
          <p:nvPr/>
        </p:nvSpPr>
        <p:spPr>
          <a:xfrm>
            <a:off x="504000" y="1823760"/>
            <a:ext cx="907092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6" name="TextShape 3"/>
          <p:cNvSpPr txBox="1"/>
          <p:nvPr/>
        </p:nvSpPr>
        <p:spPr>
          <a:xfrm>
            <a:off x="504000" y="537480"/>
            <a:ext cx="7200360" cy="34149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/>
          </a:p>
          <a:p>
            <a:pPr algn="ctr"/>
            <a:endParaRPr/>
          </a:p>
          <a:p>
            <a:pPr algn="ctr"/>
            <a:r>
              <a:rPr b="1" lang="pl-PL" sz="4800">
                <a:latin typeface="Arial"/>
              </a:rPr>
              <a:t>Budżet obywatelski </a:t>
            </a:r>
            <a:endParaRPr/>
          </a:p>
          <a:p>
            <a:pPr algn="ctr"/>
            <a:endParaRPr/>
          </a:p>
          <a:p>
            <a:pPr algn="ctr"/>
            <a:r>
              <a:rPr b="1" lang="pl-PL" sz="4800">
                <a:latin typeface="Arial"/>
              </a:rPr>
              <a:t>Podstawy wdrażania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stomShape 1"/>
          <p:cNvSpPr/>
          <p:nvPr/>
        </p:nvSpPr>
        <p:spPr>
          <a:xfrm>
            <a:off x="504000" y="243720"/>
            <a:ext cx="9070920" cy="1023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0" name="CustomShape 2"/>
          <p:cNvSpPr/>
          <p:nvPr/>
        </p:nvSpPr>
        <p:spPr>
          <a:xfrm>
            <a:off x="504000" y="1823760"/>
            <a:ext cx="907092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1" name="TextShape 3"/>
          <p:cNvSpPr txBox="1"/>
          <p:nvPr/>
        </p:nvSpPr>
        <p:spPr>
          <a:xfrm>
            <a:off x="504000" y="537840"/>
            <a:ext cx="7200360" cy="7959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lang="pl-PL" sz="2800">
                <a:latin typeface="Arial"/>
              </a:rPr>
              <a:t>2) WYPRACOWANIE ZASAD PRZEBIEGU BUDŻETU PARTYCYPACYJNEGO</a:t>
            </a:r>
            <a:endParaRPr/>
          </a:p>
        </p:txBody>
      </p:sp>
      <p:sp>
        <p:nvSpPr>
          <p:cNvPr id="152" name="TextShape 4"/>
          <p:cNvSpPr txBox="1"/>
          <p:nvPr/>
        </p:nvSpPr>
        <p:spPr>
          <a:xfrm>
            <a:off x="504000" y="1712880"/>
            <a:ext cx="9072720" cy="45579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pl-PL" sz="3200">
                <a:latin typeface="Arial"/>
              </a:rPr>
              <a:t>Minimum: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3200">
                <a:latin typeface="Arial"/>
              </a:rPr>
              <a:t> </a:t>
            </a:r>
            <a:r>
              <a:rPr lang="pl-PL" sz="3200">
                <a:latin typeface="Arial"/>
              </a:rPr>
              <a:t>Powołanie zespołu ds. budżetu partycypacyjnego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3200">
                <a:latin typeface="Arial"/>
              </a:rPr>
              <a:t>Rekomendacje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3200">
                <a:latin typeface="Arial"/>
              </a:rPr>
              <a:t> </a:t>
            </a:r>
            <a:r>
              <a:rPr lang="pl-PL" sz="3200">
                <a:latin typeface="Arial"/>
              </a:rPr>
              <a:t>Osoby spoza zespołu powinny mieć możliwość zgłaszania pomysłów na zasady, procedury 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3200">
                <a:latin typeface="Arial"/>
              </a:rPr>
              <a:t> </a:t>
            </a:r>
            <a:r>
              <a:rPr lang="pl-PL" sz="3200">
                <a:latin typeface="Arial"/>
              </a:rPr>
              <a:t>Zasady powinny zostać poddane pod powszechne konsultacje z mieszkańcami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3200">
                <a:latin typeface="Arial"/>
              </a:rPr>
              <a:t> </a:t>
            </a:r>
            <a:r>
              <a:rPr lang="pl-PL" sz="3200">
                <a:latin typeface="Arial"/>
              </a:rPr>
              <a:t>Prace zespołu ds. budżetu partycypacyjnego powinny być jawne</a:t>
            </a:r>
            <a:endParaRPr/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504000" y="93600"/>
            <a:ext cx="9070920" cy="1252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4" name="CustomShape 2"/>
          <p:cNvSpPr/>
          <p:nvPr/>
        </p:nvSpPr>
        <p:spPr>
          <a:xfrm>
            <a:off x="504000" y="1823760"/>
            <a:ext cx="907092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5" name="TextShape 3"/>
          <p:cNvSpPr txBox="1"/>
          <p:nvPr/>
        </p:nvSpPr>
        <p:spPr>
          <a:xfrm>
            <a:off x="504000" y="575640"/>
            <a:ext cx="7200360" cy="72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lang="pl-PL" sz="2800">
                <a:latin typeface="Arial"/>
              </a:rPr>
              <a:t>3) AKCJA INFORMACYJNO-EDUKACYJNA</a:t>
            </a:r>
            <a:endParaRPr/>
          </a:p>
        </p:txBody>
      </p:sp>
      <p:sp>
        <p:nvSpPr>
          <p:cNvPr id="156" name="TextShape 4"/>
          <p:cNvSpPr txBox="1"/>
          <p:nvPr/>
        </p:nvSpPr>
        <p:spPr>
          <a:xfrm>
            <a:off x="432000" y="1728000"/>
            <a:ext cx="9072720" cy="5469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1" lang="pl-PL" sz="3200">
                <a:latin typeface="Arial"/>
              </a:rPr>
              <a:t>Minimum: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3200">
                <a:latin typeface="Arial"/>
              </a:rPr>
              <a:t> </a:t>
            </a:r>
            <a:r>
              <a:rPr lang="pl-PL" sz="3200">
                <a:latin typeface="Arial"/>
              </a:rPr>
              <a:t>Wykorzystywanie różnorodnych kanałów komunikacyjnych  i form materiałów informacyjnych 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3200">
                <a:latin typeface="Arial"/>
              </a:rPr>
              <a:t> </a:t>
            </a:r>
            <a:r>
              <a:rPr lang="pl-PL" sz="3200">
                <a:latin typeface="Arial"/>
              </a:rPr>
              <a:t>Zapewnienie dostępu do szczegółowych informacji o całym procesie w Internecie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3200">
                <a:latin typeface="Arial"/>
              </a:rPr>
              <a:t> </a:t>
            </a:r>
            <a:r>
              <a:rPr lang="pl-PL" sz="3200">
                <a:latin typeface="Arial"/>
              </a:rPr>
              <a:t>Przekazy informacyjne powinny być kierowane do różnych grup mieszkańców i dostosowane jeśli chodzi o formę i kanał komunikacji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3200">
                <a:latin typeface="Arial"/>
              </a:rPr>
              <a:t> </a:t>
            </a:r>
            <a:r>
              <a:rPr lang="pl-PL" sz="3200">
                <a:latin typeface="Arial"/>
              </a:rPr>
              <a:t>Wykorzystanie „niemedialnych” kanałów informowania</a:t>
            </a:r>
            <a:endParaRPr/>
          </a:p>
          <a:p>
            <a:pPr algn="ctr"/>
            <a:endParaRPr/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CustomShape 1"/>
          <p:cNvSpPr/>
          <p:nvPr/>
        </p:nvSpPr>
        <p:spPr>
          <a:xfrm>
            <a:off x="504000" y="93600"/>
            <a:ext cx="9070920" cy="1252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8" name="CustomShape 2"/>
          <p:cNvSpPr/>
          <p:nvPr/>
        </p:nvSpPr>
        <p:spPr>
          <a:xfrm>
            <a:off x="504000" y="1823760"/>
            <a:ext cx="907092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9" name="TextShape 3"/>
          <p:cNvSpPr txBox="1"/>
          <p:nvPr/>
        </p:nvSpPr>
        <p:spPr>
          <a:xfrm>
            <a:off x="504000" y="575640"/>
            <a:ext cx="7200360" cy="72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lang="pl-PL" sz="2800">
                <a:latin typeface="Arial"/>
              </a:rPr>
              <a:t>3) AKCJA INFORMACYJNO-EDUKACYJNA</a:t>
            </a:r>
            <a:endParaRPr/>
          </a:p>
        </p:txBody>
      </p:sp>
      <p:sp>
        <p:nvSpPr>
          <p:cNvPr id="160" name="TextShape 4"/>
          <p:cNvSpPr txBox="1"/>
          <p:nvPr/>
        </p:nvSpPr>
        <p:spPr>
          <a:xfrm>
            <a:off x="432000" y="1994040"/>
            <a:ext cx="9072720" cy="45579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1" lang="pl-PL" sz="3200">
                <a:latin typeface="Arial"/>
              </a:rPr>
              <a:t>Rekomendacje: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3200">
                <a:latin typeface="Arial"/>
              </a:rPr>
              <a:t> </a:t>
            </a:r>
            <a:r>
              <a:rPr lang="pl-PL" sz="3200">
                <a:latin typeface="Arial"/>
              </a:rPr>
              <a:t>Wspieranie komunikacji między samymi mieszkańcami, np. organizując na początku procesu specjalne spotkania dla liderów lokalnych poszukiwanie różnych „sojuszników” w przekazywaniu  informacji o procesie </a:t>
            </a:r>
            <a:r>
              <a:rPr lang="pl-PL" sz="3200">
                <a:latin typeface="Arial"/>
              </a:rPr>
              <a:t>
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3200">
                <a:latin typeface="Arial"/>
              </a:rPr>
              <a:t> </a:t>
            </a:r>
            <a:r>
              <a:rPr lang="pl-PL" sz="3200">
                <a:latin typeface="Arial"/>
              </a:rPr>
              <a:t>Część działań w ramach akcji informacyjno-edukacyjnej można zlecić partnerowi zewnętrznemu</a:t>
            </a:r>
            <a:endParaRPr/>
          </a:p>
        </p:txBody>
      </p:sp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ustomShape 1"/>
          <p:cNvSpPr/>
          <p:nvPr/>
        </p:nvSpPr>
        <p:spPr>
          <a:xfrm>
            <a:off x="504000" y="93600"/>
            <a:ext cx="9070920" cy="1252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2" name="CustomShape 2"/>
          <p:cNvSpPr/>
          <p:nvPr/>
        </p:nvSpPr>
        <p:spPr>
          <a:xfrm>
            <a:off x="504000" y="1823760"/>
            <a:ext cx="907092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3" name="TextShape 3"/>
          <p:cNvSpPr txBox="1"/>
          <p:nvPr/>
        </p:nvSpPr>
        <p:spPr>
          <a:xfrm>
            <a:off x="504000" y="537840"/>
            <a:ext cx="7200360" cy="7959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lang="pl-PL" sz="2800">
                <a:latin typeface="Arial"/>
              </a:rPr>
              <a:t>4) WYPRACOWYWANIE I ZGŁASZANIE PROJEKTÓW</a:t>
            </a:r>
            <a:endParaRPr/>
          </a:p>
        </p:txBody>
      </p:sp>
      <p:sp>
        <p:nvSpPr>
          <p:cNvPr id="164" name="TextShape 4"/>
          <p:cNvSpPr txBox="1"/>
          <p:nvPr/>
        </p:nvSpPr>
        <p:spPr>
          <a:xfrm>
            <a:off x="575280" y="1512000"/>
            <a:ext cx="9072720" cy="5569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1" lang="pl-PL" sz="2800">
                <a:latin typeface="Arial"/>
              </a:rPr>
              <a:t>Minimum</a:t>
            </a:r>
            <a:r>
              <a:rPr lang="pl-PL" sz="2800">
                <a:latin typeface="Arial"/>
              </a:rPr>
              <a:t>: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800">
                <a:latin typeface="Arial"/>
              </a:rPr>
              <a:t> </a:t>
            </a:r>
            <a:r>
              <a:rPr lang="pl-PL" sz="2800">
                <a:latin typeface="Arial"/>
              </a:rPr>
              <a:t>Prawo zgłaszania projektów musi przysługiwać pojedynczym mieszkańcom (osobom fizycznym).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800">
                <a:latin typeface="Arial"/>
              </a:rPr>
              <a:t> </a:t>
            </a:r>
            <a:r>
              <a:rPr lang="pl-PL" sz="2800">
                <a:latin typeface="Arial"/>
              </a:rPr>
              <a:t>Mieszkańcy powinni mieć zapewniony dostęp do informacji ramowych niezbędnych do przygotowywania projektów.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800">
                <a:latin typeface="Arial"/>
              </a:rPr>
              <a:t> </a:t>
            </a:r>
            <a:r>
              <a:rPr lang="pl-PL" sz="2800">
                <a:latin typeface="Arial"/>
              </a:rPr>
              <a:t>Intensywne działania informacyjno-promocyjne, których szczególnym celem jest dotarcie do mieszkańców z informacjami o możliwościach  i warunkach składania projektów.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800">
                <a:latin typeface="Arial"/>
              </a:rPr>
              <a:t> </a:t>
            </a:r>
            <a:r>
              <a:rPr lang="pl-PL" sz="2800">
                <a:latin typeface="Arial"/>
              </a:rPr>
              <a:t>Możliwość spotkań, wspólnej dyskusji i pracy mieszkańców nad projektami, np. w formie debat czy warsztatów na szczeblu osiedli</a:t>
            </a:r>
            <a:endParaRPr/>
          </a:p>
          <a:p>
            <a:pPr algn="ctr"/>
            <a:endParaRPr/>
          </a:p>
        </p:txBody>
      </p:sp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504000" y="93600"/>
            <a:ext cx="9070920" cy="1252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6" name="CustomShape 2"/>
          <p:cNvSpPr/>
          <p:nvPr/>
        </p:nvSpPr>
        <p:spPr>
          <a:xfrm>
            <a:off x="504000" y="1823760"/>
            <a:ext cx="907092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7" name="TextShape 3"/>
          <p:cNvSpPr txBox="1"/>
          <p:nvPr/>
        </p:nvSpPr>
        <p:spPr>
          <a:xfrm>
            <a:off x="504000" y="575640"/>
            <a:ext cx="7200360" cy="72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lang="pl-PL" sz="3600">
                <a:latin typeface="Arial"/>
              </a:rPr>
              <a:t>Kto to jest mieszkaniec?</a:t>
            </a:r>
            <a:endParaRPr/>
          </a:p>
        </p:txBody>
      </p:sp>
      <p:sp>
        <p:nvSpPr>
          <p:cNvPr id="168" name="TextShape 4"/>
          <p:cNvSpPr txBox="1"/>
          <p:nvPr/>
        </p:nvSpPr>
        <p:spPr>
          <a:xfrm>
            <a:off x="575280" y="1702800"/>
            <a:ext cx="9072720" cy="51865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600">
                <a:latin typeface="Arial"/>
              </a:rPr>
              <a:t> </a:t>
            </a:r>
            <a:r>
              <a:rPr lang="pl-PL" sz="2600">
                <a:latin typeface="Arial"/>
              </a:rPr>
              <a:t>Artykuł 25 kodeksu cywilnego: „miejscem zamieszkania osoby fizycznej jest miejscowość, w której osoba ta przebywa z zamiarem stałego pobytu”. 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b="1" lang="pl-PL" sz="2600">
                <a:latin typeface="Arial"/>
              </a:rPr>
              <a:t> </a:t>
            </a:r>
            <a:r>
              <a:rPr b="1" lang="pl-PL" sz="2600">
                <a:latin typeface="Arial"/>
              </a:rPr>
              <a:t>Mieszkańcem gminy jest</a:t>
            </a:r>
            <a:r>
              <a:rPr lang="pl-PL" sz="2600">
                <a:latin typeface="Arial"/>
              </a:rPr>
              <a:t> osoba przebywająca na terytorium gminy  z zamiarem stałego pobytu. Stały pobyt na terenie gminy nie może być oceniany wyłącznie według kryterium zameldowania. 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600">
                <a:latin typeface="Arial"/>
              </a:rPr>
              <a:t> </a:t>
            </a:r>
            <a:r>
              <a:rPr lang="pl-PL" sz="2600">
                <a:latin typeface="Arial"/>
              </a:rPr>
              <a:t>Aby stwierdzić, czy ktoś jest mieszkańcem gminy, należy wziąć pod uwagę  fakty poświadczające stałe przebywanie w gminie (wyrok z 22 sierpnia 1996 r., SA/Gd 1956/95). „Brak zameldowania nie pozbawia osoby stale zamieszkującej w gminie statusu członka wspólnoty gminnej” (wyrok NSA z 29 czerwca 1995 r., SA/Po 518/95). </a:t>
            </a:r>
            <a:endParaRPr/>
          </a:p>
        </p:txBody>
      </p:sp>
    </p:spTree>
  </p:cSld>
  <p:timing>
    <p:tnLst>
      <p:par>
        <p:cTn id="27" dur="indefinite" restart="never" nodeType="tmRoot">
          <p:childTnLst>
            <p:seq>
              <p:cTn id="2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504000" y="93600"/>
            <a:ext cx="9070920" cy="1252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0" name="CustomShape 2"/>
          <p:cNvSpPr/>
          <p:nvPr/>
        </p:nvSpPr>
        <p:spPr>
          <a:xfrm>
            <a:off x="504000" y="1823760"/>
            <a:ext cx="907092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1" name="TextShape 3"/>
          <p:cNvSpPr txBox="1"/>
          <p:nvPr/>
        </p:nvSpPr>
        <p:spPr>
          <a:xfrm>
            <a:off x="504000" y="537840"/>
            <a:ext cx="7200360" cy="7959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lang="pl-PL" sz="2800">
                <a:latin typeface="Arial"/>
              </a:rPr>
              <a:t>4) WYPRACOWYWANIE I ZGŁASZANIE PROJEKTÓW</a:t>
            </a:r>
            <a:endParaRPr/>
          </a:p>
        </p:txBody>
      </p:sp>
      <p:sp>
        <p:nvSpPr>
          <p:cNvPr id="172" name="TextShape 4"/>
          <p:cNvSpPr txBox="1"/>
          <p:nvPr/>
        </p:nvSpPr>
        <p:spPr>
          <a:xfrm>
            <a:off x="575280" y="1709640"/>
            <a:ext cx="9072720" cy="51717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/>
          </a:p>
          <a:p>
            <a:pPr algn="ctr">
              <a:buSzPct val="75000"/>
              <a:buFont typeface="Ubuntu"/>
              <a:buChar char=""/>
            </a:pPr>
            <a:r>
              <a:rPr b="1" lang="pl-PL" sz="2800" strike="noStrike">
                <a:latin typeface="Arial"/>
              </a:rPr>
              <a:t>Rekomendacje: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800" strike="noStrike">
                <a:latin typeface="Arial"/>
              </a:rPr>
              <a:t> </a:t>
            </a:r>
            <a:r>
              <a:rPr lang="pl-PL" sz="2800" strike="noStrike">
                <a:latin typeface="Arial"/>
              </a:rPr>
              <a:t>Dużo czasu (przynajmniej 3 tygodnie).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800" strike="noStrike">
                <a:latin typeface="Arial"/>
              </a:rPr>
              <a:t> </a:t>
            </a:r>
            <a:r>
              <a:rPr lang="pl-PL" sz="2800" strike="noStrike">
                <a:latin typeface="Arial"/>
              </a:rPr>
              <a:t>Możliwość zgłaszania projektów także przez osoby niepełnoletnie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800" strike="noStrike">
                <a:latin typeface="Arial"/>
              </a:rPr>
              <a:t> </a:t>
            </a:r>
            <a:r>
              <a:rPr lang="pl-PL" sz="2800" strike="noStrike">
                <a:latin typeface="Arial"/>
              </a:rPr>
              <a:t>Dobrze jest wyznaczyć termin (np. w połowie okresu przeznaczonego na składanie wniosków), którego dotrzymanie umożliwi wnioskodawcom poprawienie ewentualnych błędów formalnych we wniosku i jego ponowne złożenie.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800" strike="noStrike">
                <a:latin typeface="Arial"/>
              </a:rPr>
              <a:t> </a:t>
            </a:r>
            <a:r>
              <a:rPr lang="pl-PL" sz="2800" strike="noStrike">
                <a:latin typeface="Arial"/>
              </a:rPr>
              <a:t>Kontaktowanie ze sobą przez urząd projektodawców, którzy niezależnie zgłosili bardzo podobne projekty</a:t>
            </a:r>
            <a:endParaRPr/>
          </a:p>
          <a:p>
            <a:pPr algn="ctr">
              <a:buSzPct val="75000"/>
              <a:buFont typeface="Ubuntu"/>
              <a:buChar char=""/>
            </a:pPr>
            <a:endParaRPr/>
          </a:p>
        </p:txBody>
      </p:sp>
    </p:spTree>
  </p:cSld>
  <p:timing>
    <p:tnLst>
      <p:par>
        <p:cTn id="29" dur="indefinite" restart="never" nodeType="tmRoot">
          <p:childTnLst>
            <p:seq>
              <p:cTn id="3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504000" y="93600"/>
            <a:ext cx="9070920" cy="1252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4" name="CustomShape 2"/>
          <p:cNvSpPr/>
          <p:nvPr/>
        </p:nvSpPr>
        <p:spPr>
          <a:xfrm>
            <a:off x="504000" y="1823760"/>
            <a:ext cx="907092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5" name="TextShape 3"/>
          <p:cNvSpPr txBox="1"/>
          <p:nvPr/>
        </p:nvSpPr>
        <p:spPr>
          <a:xfrm>
            <a:off x="504000" y="575640"/>
            <a:ext cx="7200360" cy="72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lang="pl-PL" sz="2800">
                <a:latin typeface="Arial"/>
              </a:rPr>
              <a:t>5) WERYFIKACJA PROJEKTÓW</a:t>
            </a:r>
            <a:endParaRPr/>
          </a:p>
        </p:txBody>
      </p:sp>
      <p:sp>
        <p:nvSpPr>
          <p:cNvPr id="176" name="TextShape 4"/>
          <p:cNvSpPr txBox="1"/>
          <p:nvPr/>
        </p:nvSpPr>
        <p:spPr>
          <a:xfrm>
            <a:off x="575280" y="1793880"/>
            <a:ext cx="9072720" cy="50000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200" strike="noStrike">
                <a:latin typeface="Arial"/>
              </a:rPr>
              <a:t>Minimum: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200" strike="noStrike">
                <a:latin typeface="Arial"/>
              </a:rPr>
              <a:t>Weryfikacja projektów powinna mieć wyłącznie  charakter formalno-techniczno-prawny, tj. ustalać, czy dany projekt wpisuje się w zakres zadań gminy, nie jest sprzeczny z obowiązującymi przepisami prawa  (w tym aktami prawa miejscowego, czyli np. planami zagospodarowania przestrzeni czy lokalnymi dokumentami strategicznymi) oraz  nie przekracza kwoty dedykowanej na projekty realizowane  w ramach budżetu partycypacyjnego w danej lokalizacji.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200" strike="noStrike">
                <a:latin typeface="Arial"/>
              </a:rPr>
              <a:t> </a:t>
            </a:r>
            <a:r>
              <a:rPr lang="pl-PL" sz="2200" strike="noStrike">
                <a:latin typeface="Arial"/>
              </a:rPr>
              <a:t>W przypadku negatywnej weryfikacji wniosku, niezbędne jest podanie  przez urzędników, którzy jej dokonali, uzasadnienia takiej decyzji do publicznej wiadomości (w tym przekazanie go wnioskodawcom).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200" strike="noStrike">
                <a:latin typeface="Arial"/>
              </a:rPr>
              <a:t> </a:t>
            </a:r>
            <a:r>
              <a:rPr lang="pl-PL" sz="2200" strike="noStrike">
                <a:latin typeface="Arial"/>
              </a:rPr>
              <a:t>Pełne listy projektów dopuszczonych do głosowania  oraz projektów odrzuconych na etapie weryfikacji (wraz z podaniem przyczyny odrzucenia projektu) powinny być upublicznione jak najszybciej po zatwierdzeniu przez zespół ds. budżetu partycypacyjnego.</a:t>
            </a:r>
            <a:endParaRPr/>
          </a:p>
        </p:txBody>
      </p:sp>
    </p:spTree>
  </p:cSld>
  <p:timing>
    <p:tnLst>
      <p:par>
        <p:cTn id="31" dur="indefinite" restart="never" nodeType="tmRoot">
          <p:childTnLst>
            <p:seq>
              <p:cTn id="3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CustomShape 1"/>
          <p:cNvSpPr/>
          <p:nvPr/>
        </p:nvSpPr>
        <p:spPr>
          <a:xfrm>
            <a:off x="504000" y="93600"/>
            <a:ext cx="9070920" cy="1252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8" name="CustomShape 2"/>
          <p:cNvSpPr/>
          <p:nvPr/>
        </p:nvSpPr>
        <p:spPr>
          <a:xfrm>
            <a:off x="504000" y="1823760"/>
            <a:ext cx="907092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9" name="TextShape 3"/>
          <p:cNvSpPr txBox="1"/>
          <p:nvPr/>
        </p:nvSpPr>
        <p:spPr>
          <a:xfrm>
            <a:off x="504000" y="575640"/>
            <a:ext cx="7200360" cy="72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lang="pl-PL" sz="2800">
                <a:latin typeface="Arial"/>
              </a:rPr>
              <a:t>5) WERYFIKACJA PROJEKTÓW</a:t>
            </a:r>
            <a:endParaRPr/>
          </a:p>
        </p:txBody>
      </p:sp>
      <p:sp>
        <p:nvSpPr>
          <p:cNvPr id="180" name="TextShape 4"/>
          <p:cNvSpPr txBox="1"/>
          <p:nvPr/>
        </p:nvSpPr>
        <p:spPr>
          <a:xfrm>
            <a:off x="575280" y="2101680"/>
            <a:ext cx="9072720" cy="43840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/>
          </a:p>
          <a:p>
            <a:pPr algn="ctr">
              <a:buSzPct val="75000"/>
              <a:buFont typeface="Ubuntu"/>
              <a:buChar char=""/>
            </a:pPr>
            <a:r>
              <a:rPr b="1" lang="pl-PL" sz="2800" strike="noStrike">
                <a:latin typeface="Arial"/>
              </a:rPr>
              <a:t> </a:t>
            </a:r>
            <a:r>
              <a:rPr b="1" lang="pl-PL" sz="2800" strike="noStrike">
                <a:latin typeface="Arial"/>
              </a:rPr>
              <a:t>Rekomendacje: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800" strike="noStrike">
                <a:latin typeface="Arial"/>
              </a:rPr>
              <a:t> </a:t>
            </a:r>
            <a:r>
              <a:rPr lang="pl-PL" sz="2800" strike="noStrike">
                <a:latin typeface="Arial"/>
              </a:rPr>
              <a:t>Możliwość zmiany decyzji urzędników przez 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800" strike="noStrike">
                <a:latin typeface="Arial"/>
              </a:rPr>
              <a:t> </a:t>
            </a:r>
            <a:r>
              <a:rPr lang="pl-PL" sz="2800" strike="noStrike">
                <a:latin typeface="Arial"/>
              </a:rPr>
              <a:t>Zespół ds. budżetu partycypacyjnego 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800" strike="noStrike">
                <a:latin typeface="Arial"/>
              </a:rPr>
              <a:t> </a:t>
            </a:r>
            <a:r>
              <a:rPr lang="pl-PL" sz="2800" strike="noStrike">
                <a:latin typeface="Arial"/>
              </a:rPr>
              <a:t>Dodanie etapu tzw. preselekcji projektów, której celem jest ograniczenie liczby projektów 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800" strike="noStrike">
                <a:latin typeface="Arial"/>
              </a:rPr>
              <a:t> </a:t>
            </a:r>
            <a:r>
              <a:rPr lang="pl-PL" sz="2800" strike="noStrike">
                <a:latin typeface="Arial"/>
              </a:rPr>
              <a:t>Przedstawienie przez urząd gminy alternatywnych propozycji rozwiązań dla spraw złożonych w ramach wniosków projektowych, które z jakichś powodów nie przeszły pozytywnie weryfikacji.</a:t>
            </a:r>
            <a:endParaRPr/>
          </a:p>
          <a:p>
            <a:pPr algn="ctr">
              <a:buSzPct val="75000"/>
              <a:buFont typeface="Ubuntu"/>
              <a:buChar char=""/>
            </a:pPr>
            <a:endParaRPr/>
          </a:p>
        </p:txBody>
      </p:sp>
    </p:spTree>
  </p:cSld>
  <p:timing>
    <p:tnLst>
      <p:par>
        <p:cTn id="33" dur="indefinite" restart="never" nodeType="tmRoot">
          <p:childTnLst>
            <p:seq>
              <p:cTn id="3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504000" y="93600"/>
            <a:ext cx="9070920" cy="1252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2" name="CustomShape 2"/>
          <p:cNvSpPr/>
          <p:nvPr/>
        </p:nvSpPr>
        <p:spPr>
          <a:xfrm>
            <a:off x="504000" y="1823760"/>
            <a:ext cx="907092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3" name="TextShape 3"/>
          <p:cNvSpPr txBox="1"/>
          <p:nvPr/>
        </p:nvSpPr>
        <p:spPr>
          <a:xfrm>
            <a:off x="504000" y="575640"/>
            <a:ext cx="7200360" cy="72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lang="pl-PL" sz="2800">
                <a:latin typeface="Arial"/>
              </a:rPr>
              <a:t>6) DYSKUSJA NAD PROJEKTAMI</a:t>
            </a:r>
            <a:endParaRPr/>
          </a:p>
        </p:txBody>
      </p:sp>
      <p:sp>
        <p:nvSpPr>
          <p:cNvPr id="184" name="TextShape 4"/>
          <p:cNvSpPr txBox="1"/>
          <p:nvPr/>
        </p:nvSpPr>
        <p:spPr>
          <a:xfrm>
            <a:off x="575280" y="2101680"/>
            <a:ext cx="9072720" cy="43840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1" lang="pl-PL" sz="3200" strike="noStrike">
                <a:latin typeface="Arial"/>
              </a:rPr>
              <a:t> </a:t>
            </a:r>
            <a:r>
              <a:rPr b="1" lang="pl-PL" sz="3200" strike="noStrike">
                <a:latin typeface="Arial"/>
              </a:rPr>
              <a:t>Minimum: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3200" strike="noStrike">
                <a:latin typeface="Arial"/>
              </a:rPr>
              <a:t> </a:t>
            </a:r>
            <a:r>
              <a:rPr lang="pl-PL" sz="3200" strike="noStrike">
                <a:latin typeface="Arial"/>
              </a:rPr>
              <a:t>Pełne opisy projektów (wnioski wraz z załącznikami i kosztorysem oraz informacją o wnioskodawcy)</a:t>
            </a:r>
            <a:endParaRPr/>
          </a:p>
          <a:p>
            <a:pPr algn="ctr">
              <a:buSzPct val="75000"/>
              <a:buFont typeface="Ubuntu"/>
              <a:buChar char=""/>
            </a:pP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3200" strike="noStrike">
                <a:latin typeface="Arial"/>
              </a:rPr>
              <a:t> </a:t>
            </a:r>
            <a:r>
              <a:rPr lang="pl-PL" sz="3200" strike="noStrike">
                <a:latin typeface="Arial"/>
              </a:rPr>
              <a:t>Zorganizowanie spotkania dla mieszkańców, na których przedstawiane i omawiane będą projekty, które pozytywnie przeszły etap weryfikacji. </a:t>
            </a:r>
            <a:endParaRPr/>
          </a:p>
        </p:txBody>
      </p:sp>
    </p:spTree>
  </p:cSld>
  <p:timing>
    <p:tnLst>
      <p:par>
        <p:cTn id="35" dur="indefinite" restart="never" nodeType="tmRoot">
          <p:childTnLst>
            <p:seq>
              <p:cTn id="3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ustomShape 1"/>
          <p:cNvSpPr/>
          <p:nvPr/>
        </p:nvSpPr>
        <p:spPr>
          <a:xfrm>
            <a:off x="504000" y="93600"/>
            <a:ext cx="9070920" cy="1252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6" name="CustomShape 2"/>
          <p:cNvSpPr/>
          <p:nvPr/>
        </p:nvSpPr>
        <p:spPr>
          <a:xfrm>
            <a:off x="504000" y="1823760"/>
            <a:ext cx="907092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7" name="TextShape 3"/>
          <p:cNvSpPr txBox="1"/>
          <p:nvPr/>
        </p:nvSpPr>
        <p:spPr>
          <a:xfrm>
            <a:off x="504000" y="575640"/>
            <a:ext cx="7200360" cy="72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lang="pl-PL" sz="2800">
                <a:latin typeface="Arial"/>
              </a:rPr>
              <a:t>6) DYSKUSJA NAD PROJEKTAMI</a:t>
            </a:r>
            <a:endParaRPr/>
          </a:p>
        </p:txBody>
      </p:sp>
      <p:sp>
        <p:nvSpPr>
          <p:cNvPr id="188" name="TextShape 4"/>
          <p:cNvSpPr txBox="1"/>
          <p:nvPr/>
        </p:nvSpPr>
        <p:spPr>
          <a:xfrm>
            <a:off x="575280" y="2101680"/>
            <a:ext cx="9072720" cy="43840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1" lang="pl-PL" sz="3200" strike="noStrike">
                <a:latin typeface="Arial"/>
              </a:rPr>
              <a:t>Rekomendacje: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3200" strike="noStrike">
                <a:latin typeface="Arial"/>
              </a:rPr>
              <a:t>Projekty powinny być prezentowane na spotkaniach mieszkańców przez samych projektodawców lub ich przedstawicieli, którzy będą mogli osobiście odpowiadać na ewentualne pytania i przedstawiać swoje argumenty za realizacją konkretnych działań.</a:t>
            </a:r>
            <a:endParaRPr/>
          </a:p>
        </p:txBody>
      </p:sp>
    </p:spTree>
  </p:cSld>
  <p:timing>
    <p:tnLst>
      <p:par>
        <p:cTn id="37" dur="indefinite" restart="never" nodeType="tmRoot">
          <p:childTnLst>
            <p:seq>
              <p:cTn id="3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504000" y="288000"/>
            <a:ext cx="9070920" cy="862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8" name="CustomShape 2"/>
          <p:cNvSpPr/>
          <p:nvPr/>
        </p:nvSpPr>
        <p:spPr>
          <a:xfrm>
            <a:off x="1152000" y="1823760"/>
            <a:ext cx="842292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/>
          <a:p>
            <a:pPr>
              <a:lnSpc>
                <a:spcPct val="100000"/>
              </a:lnSpc>
              <a:buFont typeface="StarSymbol"/>
              <a:buChar char=""/>
            </a:pPr>
            <a:r>
              <a:rPr lang="pl-PL" sz="2800" strike="noStrike">
                <a:latin typeface="Arial"/>
              </a:rPr>
              <a:t> </a:t>
            </a:r>
            <a:endParaRPr/>
          </a:p>
        </p:txBody>
      </p:sp>
      <p:sp>
        <p:nvSpPr>
          <p:cNvPr id="119" name="TextShape 3"/>
          <p:cNvSpPr txBox="1"/>
          <p:nvPr/>
        </p:nvSpPr>
        <p:spPr>
          <a:xfrm>
            <a:off x="504000" y="575640"/>
            <a:ext cx="7200360" cy="72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lang="pl-PL" sz="3600">
                <a:latin typeface="Arial"/>
              </a:rPr>
              <a:t>Kiedy budżet jest partycypacyjny?</a:t>
            </a:r>
            <a:endParaRPr/>
          </a:p>
        </p:txBody>
      </p:sp>
      <p:sp>
        <p:nvSpPr>
          <p:cNvPr id="120" name="TextShape 4"/>
          <p:cNvSpPr txBox="1"/>
          <p:nvPr/>
        </p:nvSpPr>
        <p:spPr>
          <a:xfrm>
            <a:off x="504000" y="1368000"/>
            <a:ext cx="9072720" cy="60069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buFont typeface="StarSymbol"/>
              <a:buChar char=""/>
            </a:pP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800">
                <a:latin typeface="Arial"/>
              </a:rPr>
              <a:t>Mieszkańcy debatują ze sobą o budżecie.</a:t>
            </a:r>
            <a:r>
              <a:rPr lang="pl-PL" sz="2800">
                <a:latin typeface="Arial"/>
              </a:rPr>
              <a:t>
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800">
                <a:latin typeface="Arial"/>
              </a:rPr>
              <a:t> </a:t>
            </a:r>
            <a:r>
              <a:rPr lang="pl-PL" sz="2800">
                <a:latin typeface="Arial"/>
              </a:rPr>
              <a:t>Mieszkańcy dyskutują o jasno określonych środkach finansowych.</a:t>
            </a:r>
            <a:r>
              <a:rPr lang="pl-PL" sz="2800">
                <a:latin typeface="Arial"/>
              </a:rPr>
              <a:t>
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800">
                <a:latin typeface="Arial"/>
              </a:rPr>
              <a:t> </a:t>
            </a:r>
            <a:r>
              <a:rPr lang="pl-PL" sz="2800">
                <a:latin typeface="Arial"/>
              </a:rPr>
              <a:t>Dyskusja dotyczy co najmniej jasno określonej jednostki podziału miasta, docelowo powinna dotyczyć całego miasta.</a:t>
            </a:r>
            <a:r>
              <a:rPr lang="pl-PL" sz="2800">
                <a:latin typeface="Arial"/>
              </a:rPr>
              <a:t>
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800">
                <a:latin typeface="Arial"/>
              </a:rPr>
              <a:t> </a:t>
            </a:r>
            <a:r>
              <a:rPr lang="pl-PL" sz="2800">
                <a:latin typeface="Arial"/>
              </a:rPr>
              <a:t>Decyzje mieszkańców są wiążące dla władz.</a:t>
            </a:r>
            <a:r>
              <a:rPr lang="pl-PL" sz="2800">
                <a:latin typeface="Arial"/>
              </a:rPr>
              <a:t>
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800">
                <a:latin typeface="Arial"/>
              </a:rPr>
              <a:t> </a:t>
            </a:r>
            <a:r>
              <a:rPr lang="pl-PL" sz="2800">
                <a:latin typeface="Arial"/>
              </a:rPr>
              <a:t>Jest to proces powtarzalny organizowany </a:t>
            </a:r>
            <a:endParaRPr/>
          </a:p>
          <a:p>
            <a:pPr algn="ctr"/>
            <a:r>
              <a:rPr lang="pl-PL" sz="2800">
                <a:latin typeface="Arial"/>
              </a:rPr>
              <a:t>rokrocznie przez co najmniej kilka lat.</a:t>
            </a:r>
            <a:endParaRPr/>
          </a:p>
          <a:p>
            <a:pPr algn="ctr"/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CustomShape 1"/>
          <p:cNvSpPr/>
          <p:nvPr/>
        </p:nvSpPr>
        <p:spPr>
          <a:xfrm>
            <a:off x="504000" y="93600"/>
            <a:ext cx="9070920" cy="1252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0" name="CustomShape 2"/>
          <p:cNvSpPr/>
          <p:nvPr/>
        </p:nvSpPr>
        <p:spPr>
          <a:xfrm>
            <a:off x="504000" y="1823760"/>
            <a:ext cx="907092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1" name="TextShape 3"/>
          <p:cNvSpPr txBox="1"/>
          <p:nvPr/>
        </p:nvSpPr>
        <p:spPr>
          <a:xfrm>
            <a:off x="504000" y="575640"/>
            <a:ext cx="7200360" cy="72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lang="pl-PL" sz="2800">
                <a:latin typeface="Arial"/>
              </a:rPr>
              <a:t>7) WYBÓR PROJEKTÓW DO REALIZACJI</a:t>
            </a:r>
            <a:endParaRPr/>
          </a:p>
        </p:txBody>
      </p:sp>
      <p:sp>
        <p:nvSpPr>
          <p:cNvPr id="192" name="TextShape 4"/>
          <p:cNvSpPr txBox="1"/>
          <p:nvPr/>
        </p:nvSpPr>
        <p:spPr>
          <a:xfrm>
            <a:off x="575280" y="1559160"/>
            <a:ext cx="9072720" cy="5469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1" lang="pl-PL" sz="3200" strike="noStrike">
                <a:latin typeface="Arial"/>
              </a:rPr>
              <a:t> </a:t>
            </a:r>
            <a:r>
              <a:rPr b="1" lang="pl-PL" sz="3200" strike="noStrike">
                <a:latin typeface="Arial"/>
              </a:rPr>
              <a:t>Minimum: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3200" strike="noStrike">
                <a:latin typeface="Arial"/>
              </a:rPr>
              <a:t> </a:t>
            </a:r>
            <a:r>
              <a:rPr lang="pl-PL" sz="3200" strike="noStrike">
                <a:latin typeface="Arial"/>
              </a:rPr>
              <a:t>Wybór projektów do realizacji powinien odbywać się poprzez powszechne głosowanie mieszkańców. </a:t>
            </a:r>
            <a:r>
              <a:rPr lang="pl-PL" sz="3200" strike="noStrike">
                <a:latin typeface="Arial"/>
              </a:rPr>
              <a:t>
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3200" strike="noStrike">
                <a:latin typeface="Arial"/>
              </a:rPr>
              <a:t> </a:t>
            </a:r>
            <a:r>
              <a:rPr lang="pl-PL" sz="3200" strike="noStrike">
                <a:latin typeface="Arial"/>
              </a:rPr>
              <a:t>Głosowanie takie powinno trwać dłużej niż w trakcie wyborów powszechnych (minimum 7 dni) i być możliwe zarówno w formie tradycyjnej (za pomocą papierowych kart wypełnianych w punktach do głosowania), jak i za pośrednictwem internetu.</a:t>
            </a:r>
            <a:endParaRPr/>
          </a:p>
          <a:p>
            <a:pPr algn="ctr">
              <a:buSzPct val="75000"/>
              <a:buFont typeface="Ubuntu"/>
              <a:buChar char=""/>
            </a:pPr>
            <a:endParaRPr/>
          </a:p>
        </p:txBody>
      </p:sp>
    </p:spTree>
  </p:cSld>
  <p:timing>
    <p:tnLst>
      <p:par>
        <p:cTn id="39" dur="indefinite" restart="never" nodeType="tmRoot">
          <p:childTnLst>
            <p:seq>
              <p:cTn id="4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CustomShape 1"/>
          <p:cNvSpPr/>
          <p:nvPr/>
        </p:nvSpPr>
        <p:spPr>
          <a:xfrm>
            <a:off x="504000" y="93600"/>
            <a:ext cx="9070920" cy="1252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4" name="CustomShape 2"/>
          <p:cNvSpPr/>
          <p:nvPr/>
        </p:nvSpPr>
        <p:spPr>
          <a:xfrm>
            <a:off x="504000" y="1823760"/>
            <a:ext cx="907092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5" name="TextShape 3"/>
          <p:cNvSpPr txBox="1"/>
          <p:nvPr/>
        </p:nvSpPr>
        <p:spPr>
          <a:xfrm>
            <a:off x="504000" y="575640"/>
            <a:ext cx="7200360" cy="72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lang="pl-PL" sz="2800">
                <a:latin typeface="Arial"/>
              </a:rPr>
              <a:t>7) WYBÓR PROJEKTÓW DO REALIZACJI</a:t>
            </a:r>
            <a:endParaRPr/>
          </a:p>
        </p:txBody>
      </p:sp>
      <p:sp>
        <p:nvSpPr>
          <p:cNvPr id="196" name="TextShape 4"/>
          <p:cNvSpPr txBox="1"/>
          <p:nvPr/>
        </p:nvSpPr>
        <p:spPr>
          <a:xfrm>
            <a:off x="575280" y="2101680"/>
            <a:ext cx="9072720" cy="43840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1" lang="pl-PL" sz="3200" strike="noStrike">
                <a:latin typeface="Arial"/>
              </a:rPr>
              <a:t> </a:t>
            </a:r>
            <a:r>
              <a:rPr b="1" lang="pl-PL" sz="3200" strike="noStrike">
                <a:latin typeface="Arial"/>
              </a:rPr>
              <a:t>Rekomendacje: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3200" strike="noStrike">
                <a:latin typeface="Arial"/>
              </a:rPr>
              <a:t> </a:t>
            </a:r>
            <a:r>
              <a:rPr lang="pl-PL" sz="3200" strike="noStrike">
                <a:latin typeface="Arial"/>
              </a:rPr>
              <a:t>Głosowanie preferencyjne (rangujące), które pozwala na wybór kilku projektów, które osoba głosująca uważa za warte realizacji,z nadaniem im priorytetów ważności.</a:t>
            </a:r>
            <a:r>
              <a:rPr lang="pl-PL" sz="3200" strike="noStrike">
                <a:latin typeface="Arial"/>
              </a:rPr>
              <a:t>
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3200" strike="noStrike">
                <a:latin typeface="Arial"/>
              </a:rPr>
              <a:t> </a:t>
            </a:r>
            <a:r>
              <a:rPr lang="pl-PL" sz="3200" strike="noStrike">
                <a:latin typeface="Arial"/>
              </a:rPr>
              <a:t>Możliwość wyboru do realizacji także projektów przygotowanych przez osoby niepełnoletnie.</a:t>
            </a:r>
            <a:endParaRPr/>
          </a:p>
          <a:p>
            <a:pPr algn="ctr">
              <a:buSzPct val="75000"/>
              <a:buFont typeface="Ubuntu"/>
              <a:buChar char=""/>
            </a:pPr>
            <a:endParaRPr/>
          </a:p>
        </p:txBody>
      </p:sp>
    </p:spTree>
  </p:cSld>
  <p:timing>
    <p:tnLst>
      <p:par>
        <p:cTn id="41" dur="indefinite" restart="never" nodeType="tmRoot">
          <p:childTnLst>
            <p:seq>
              <p:cTn id="4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504000" y="93600"/>
            <a:ext cx="9070920" cy="1252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8" name="CustomShape 2"/>
          <p:cNvSpPr/>
          <p:nvPr/>
        </p:nvSpPr>
        <p:spPr>
          <a:xfrm>
            <a:off x="504000" y="1823760"/>
            <a:ext cx="907092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9" name="TextShape 3"/>
          <p:cNvSpPr txBox="1"/>
          <p:nvPr/>
        </p:nvSpPr>
        <p:spPr>
          <a:xfrm>
            <a:off x="504000" y="575640"/>
            <a:ext cx="7200360" cy="72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lang="pl-PL" sz="2800">
                <a:latin typeface="Arial"/>
              </a:rPr>
              <a:t>8) MONITORING</a:t>
            </a:r>
            <a:endParaRPr/>
          </a:p>
        </p:txBody>
      </p:sp>
      <p:sp>
        <p:nvSpPr>
          <p:cNvPr id="200" name="TextShape 4"/>
          <p:cNvSpPr txBox="1"/>
          <p:nvPr/>
        </p:nvSpPr>
        <p:spPr>
          <a:xfrm>
            <a:off x="575280" y="1377360"/>
            <a:ext cx="9072720" cy="58327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1" lang="pl-PL" sz="2400" strike="noStrike">
                <a:latin typeface="Arial"/>
              </a:rPr>
              <a:t> 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b="1" lang="pl-PL" sz="2400" strike="noStrike">
                <a:latin typeface="Arial"/>
              </a:rPr>
              <a:t>Minimum: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400" strike="noStrike">
                <a:latin typeface="Arial"/>
              </a:rPr>
              <a:t>Monitoring procedury budżetu partycypacyjnego powinien przebiegać na dwóch poziomach: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400" strike="noStrike">
                <a:latin typeface="Arial"/>
              </a:rPr>
              <a:t> </a:t>
            </a:r>
            <a:r>
              <a:rPr lang="pl-PL" sz="2400" strike="noStrike" u="sng">
                <a:latin typeface="Arial"/>
              </a:rPr>
              <a:t>Na poziomie samego przebiegu budżetu partycypacyjnego (na bieżąco, w trakcie kolejnych etapów procedury), 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400" strike="noStrike" u="sng">
                <a:latin typeface="Arial"/>
              </a:rPr>
              <a:t> </a:t>
            </a:r>
            <a:r>
              <a:rPr lang="pl-PL" sz="2400" strike="noStrike" u="sng">
                <a:latin typeface="Arial"/>
              </a:rPr>
              <a:t>Na poziomie realizacji projektów wybranych w procesie budżetu partycypacyjnego.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400" strike="noStrike">
                <a:latin typeface="Arial"/>
              </a:rPr>
              <a:t> </a:t>
            </a:r>
            <a:r>
              <a:rPr lang="pl-PL" sz="2400" strike="noStrike">
                <a:latin typeface="Arial"/>
              </a:rPr>
              <a:t>Społeczny zespół monitorujący, składający się z mieszkańców i/lub  niezależnych ekspertów, wyłonionych w ramach jasnej procedury naboru do takiego ciała.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400" strike="noStrike">
                <a:latin typeface="Arial"/>
              </a:rPr>
              <a:t> </a:t>
            </a:r>
            <a:r>
              <a:rPr lang="pl-PL" sz="2400" strike="noStrike">
                <a:latin typeface="Arial"/>
              </a:rPr>
              <a:t>Dostęp do informacji o możliwościach pozyskiwania informacji o realizacji projektu na bieżąco upublicznianie informacji o postępach w ich realizacji projektów przez urząd. 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400" strike="noStrike">
                <a:latin typeface="Arial"/>
              </a:rPr>
              <a:t> </a:t>
            </a:r>
            <a:r>
              <a:rPr lang="pl-PL" sz="2400" strike="noStrike">
                <a:latin typeface="Arial"/>
              </a:rPr>
              <a:t>Wszelkie istotne zmiany w kształcie projektów, wynikłe na etapie ich realizacji, powinny być obowiązkowo komunikowane, a najlepiej uzgadniane z ich wnioskodawcami.</a:t>
            </a:r>
            <a:endParaRPr/>
          </a:p>
        </p:txBody>
      </p:sp>
    </p:spTree>
  </p:cSld>
  <p:timing>
    <p:tnLst>
      <p:par>
        <p:cTn id="43" dur="indefinite" restart="never" nodeType="tmRoot">
          <p:childTnLst>
            <p:seq>
              <p:cTn id="4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504000" y="93600"/>
            <a:ext cx="9070920" cy="1252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2" name="CustomShape 2"/>
          <p:cNvSpPr/>
          <p:nvPr/>
        </p:nvSpPr>
        <p:spPr>
          <a:xfrm>
            <a:off x="504000" y="1823760"/>
            <a:ext cx="907092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3" name="TextShape 3"/>
          <p:cNvSpPr txBox="1"/>
          <p:nvPr/>
        </p:nvSpPr>
        <p:spPr>
          <a:xfrm>
            <a:off x="504000" y="575640"/>
            <a:ext cx="7200360" cy="72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lang="pl-PL" sz="2800">
                <a:latin typeface="Arial"/>
              </a:rPr>
              <a:t>8) MONITORING</a:t>
            </a:r>
            <a:endParaRPr/>
          </a:p>
        </p:txBody>
      </p:sp>
      <p:sp>
        <p:nvSpPr>
          <p:cNvPr id="204" name="TextShape 4"/>
          <p:cNvSpPr txBox="1"/>
          <p:nvPr/>
        </p:nvSpPr>
        <p:spPr>
          <a:xfrm>
            <a:off x="575280" y="2101680"/>
            <a:ext cx="9072720" cy="43840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1" lang="pl-PL" sz="3200" strike="noStrike">
                <a:latin typeface="Arial"/>
              </a:rPr>
              <a:t> 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b="1" lang="pl-PL" sz="3200" strike="noStrike">
                <a:latin typeface="Arial"/>
              </a:rPr>
              <a:t>Rekomendacje:</a:t>
            </a:r>
            <a:endParaRPr/>
          </a:p>
          <a:p>
            <a:pPr algn="ctr">
              <a:buSzPct val="75000"/>
              <a:buFont typeface="Ubuntu"/>
              <a:buChar char=""/>
            </a:pP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3200" strike="noStrike">
                <a:latin typeface="Arial"/>
              </a:rPr>
              <a:t> </a:t>
            </a:r>
            <a:r>
              <a:rPr lang="pl-PL" sz="3200" strike="noStrike">
                <a:latin typeface="Arial"/>
              </a:rPr>
              <a:t>Wyznaczone osoby kontaktowe w sprawach poszczególnych projektów (np. w poszczególnych wydziałach merytorycznych) lub ogólnie wsprawie realizacji wniosków z budżetu partycypacyjnego, u których mieszkańcy mogą zasięgać informacji co do przebiegu ich realizacji.</a:t>
            </a:r>
            <a:endParaRPr/>
          </a:p>
        </p:txBody>
      </p:sp>
    </p:spTree>
  </p:cSld>
  <p:timing>
    <p:tnLst>
      <p:par>
        <p:cTn id="45" dur="indefinite" restart="never" nodeType="tmRoot">
          <p:childTnLst>
            <p:seq>
              <p:cTn id="4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CustomShape 1"/>
          <p:cNvSpPr/>
          <p:nvPr/>
        </p:nvSpPr>
        <p:spPr>
          <a:xfrm>
            <a:off x="504000" y="93600"/>
            <a:ext cx="9070920" cy="1252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6" name="CustomShape 2"/>
          <p:cNvSpPr/>
          <p:nvPr/>
        </p:nvSpPr>
        <p:spPr>
          <a:xfrm>
            <a:off x="504000" y="1823760"/>
            <a:ext cx="907092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7" name="TextShape 3"/>
          <p:cNvSpPr txBox="1"/>
          <p:nvPr/>
        </p:nvSpPr>
        <p:spPr>
          <a:xfrm>
            <a:off x="504000" y="575640"/>
            <a:ext cx="7200360" cy="72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lang="pl-PL" sz="2800">
                <a:latin typeface="Arial"/>
              </a:rPr>
              <a:t>9) EWALUACJA PROCESU</a:t>
            </a:r>
            <a:endParaRPr/>
          </a:p>
        </p:txBody>
      </p:sp>
      <p:sp>
        <p:nvSpPr>
          <p:cNvPr id="208" name="TextShape 4"/>
          <p:cNvSpPr txBox="1"/>
          <p:nvPr/>
        </p:nvSpPr>
        <p:spPr>
          <a:xfrm>
            <a:off x="575280" y="1033920"/>
            <a:ext cx="9072720" cy="65188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1" lang="pl-PL" sz="2400" strike="noStrike">
                <a:latin typeface="Arial"/>
              </a:rPr>
              <a:t> 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b="1" lang="pl-PL" sz="2400" strike="noStrike">
                <a:latin typeface="Arial"/>
              </a:rPr>
              <a:t>Minimum: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400" strike="noStrike">
                <a:latin typeface="Arial"/>
              </a:rPr>
              <a:t> </a:t>
            </a:r>
            <a:r>
              <a:rPr lang="pl-PL" sz="2400" strike="noStrike">
                <a:latin typeface="Arial"/>
              </a:rPr>
              <a:t>Ewaluacja powinna mieć charakter kroczący, to znaczy trwać przez cały czas trwania procesu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400" strike="noStrike">
                <a:latin typeface="Arial"/>
              </a:rPr>
              <a:t> </a:t>
            </a:r>
            <a:r>
              <a:rPr lang="pl-PL" sz="2400" strike="noStrike">
                <a:latin typeface="Arial"/>
              </a:rPr>
              <a:t>Ewaluacja budżetu partycypacyjnego powinna przebiegać na dwóch poziomach: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400" strike="noStrike">
                <a:latin typeface="Arial"/>
              </a:rPr>
              <a:t> </a:t>
            </a:r>
            <a:r>
              <a:rPr lang="pl-PL" sz="2400" strike="noStrike">
                <a:latin typeface="Arial"/>
              </a:rPr>
              <a:t>N</a:t>
            </a:r>
            <a:r>
              <a:rPr lang="pl-PL" sz="2400" strike="noStrike" u="sng">
                <a:latin typeface="Arial"/>
              </a:rPr>
              <a:t>a poziomie przebiegu procesu</a:t>
            </a:r>
            <a:r>
              <a:rPr lang="pl-PL" sz="2400" strike="noStrike">
                <a:latin typeface="Arial"/>
              </a:rPr>
              <a:t> – oceny skuteczności rozwiązań, metod, narzędzi stosowanych na poszczególnych etapach procedury (szczególny nacisk na ten wymiar należy położyć w pierwszym roku realizacji procesu),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400" strike="noStrike">
                <a:latin typeface="Arial"/>
              </a:rPr>
              <a:t> </a:t>
            </a:r>
            <a:r>
              <a:rPr lang="pl-PL" sz="2400" strike="noStrike" u="sng">
                <a:latin typeface="Arial"/>
              </a:rPr>
              <a:t>Na poziomie celów procesu</a:t>
            </a:r>
            <a:r>
              <a:rPr lang="pl-PL" sz="2400" strike="noStrike">
                <a:latin typeface="Arial"/>
              </a:rPr>
              <a:t> (szczególny nacisk na ten wymiar należy położyć w kolejnych latach realizacji procesu)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400" strike="noStrike">
                <a:latin typeface="Arial"/>
              </a:rPr>
              <a:t> </a:t>
            </a:r>
            <a:r>
              <a:rPr lang="pl-PL" sz="2400" strike="noStrike">
                <a:latin typeface="Arial"/>
              </a:rPr>
              <a:t>Prowadzone zarówno z udziałem organizatorów i osób zaangażowanych w obsługę procesu (zespół, urzędnicy zaangażowani na różnych etapach), jak i samych uczestników (mieszkańców)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400" strike="noStrike">
                <a:latin typeface="Arial"/>
              </a:rPr>
              <a:t>Efektami ewaluacji powinny być rekomendacje co do zmian i poprawek w procedurze</a:t>
            </a:r>
            <a:endParaRPr/>
          </a:p>
          <a:p>
            <a:pPr algn="ctr">
              <a:buSzPct val="75000"/>
              <a:buFont typeface="Ubuntu"/>
              <a:buChar char=""/>
            </a:pPr>
            <a:endParaRPr/>
          </a:p>
        </p:txBody>
      </p:sp>
    </p:spTree>
  </p:cSld>
  <p:timing>
    <p:tnLst>
      <p:par>
        <p:cTn id="47" dur="indefinite" restart="never" nodeType="tmRoot">
          <p:childTnLst>
            <p:seq>
              <p:cTn id="4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504000" y="93600"/>
            <a:ext cx="9070920" cy="1252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0" name="CustomShape 2"/>
          <p:cNvSpPr/>
          <p:nvPr/>
        </p:nvSpPr>
        <p:spPr>
          <a:xfrm>
            <a:off x="504000" y="1823760"/>
            <a:ext cx="907092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1" name="TextShape 3"/>
          <p:cNvSpPr txBox="1"/>
          <p:nvPr/>
        </p:nvSpPr>
        <p:spPr>
          <a:xfrm>
            <a:off x="504000" y="575640"/>
            <a:ext cx="7200360" cy="72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lang="pl-PL" sz="2800">
                <a:latin typeface="Arial"/>
              </a:rPr>
              <a:t>9) EWALUACJA PROCESU</a:t>
            </a:r>
            <a:endParaRPr/>
          </a:p>
        </p:txBody>
      </p:sp>
      <p:sp>
        <p:nvSpPr>
          <p:cNvPr id="212" name="TextShape 4"/>
          <p:cNvSpPr txBox="1"/>
          <p:nvPr/>
        </p:nvSpPr>
        <p:spPr>
          <a:xfrm>
            <a:off x="575280" y="1547640"/>
            <a:ext cx="9072720" cy="54896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1" lang="pl-PL" sz="2400" strike="noStrike">
                <a:latin typeface="Arial"/>
              </a:rPr>
              <a:t> </a:t>
            </a:r>
            <a:endParaRPr/>
          </a:p>
          <a:p>
            <a:pPr algn="ctr">
              <a:buSzPct val="75000"/>
              <a:buFont typeface="Ubuntu"/>
              <a:buChar char=""/>
            </a:pPr>
            <a:endParaRPr/>
          </a:p>
          <a:p>
            <a:pPr algn="ctr">
              <a:buSzPct val="75000"/>
              <a:buFont typeface="Ubuntu"/>
              <a:buChar char=""/>
            </a:pPr>
            <a:r>
              <a:rPr b="1" lang="pl-PL" sz="2400" strike="noStrike">
                <a:latin typeface="Arial"/>
              </a:rPr>
              <a:t>Rekomendacje: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400" strike="noStrike">
                <a:latin typeface="Arial"/>
              </a:rPr>
              <a:t> </a:t>
            </a:r>
            <a:r>
              <a:rPr lang="pl-PL" sz="2400" strike="noStrike">
                <a:latin typeface="Arial"/>
              </a:rPr>
              <a:t>Warto otworzyć się na aktywną rolę mieszkańców w procesie  ewaluacji, np. powołać zespół ewaluacyjny z udziałem mieszkańców.  „Uspołecznione ciało” zaangażowane w ten proces, np. w analizę danych zebranych w trakcie procesu.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400" strike="noStrike">
                <a:latin typeface="Arial"/>
              </a:rPr>
              <a:t> </a:t>
            </a:r>
            <a:r>
              <a:rPr lang="pl-PL" sz="2400" strike="noStrike">
                <a:latin typeface="Arial"/>
              </a:rPr>
              <a:t>Uwagi krytyczne i pomysły na zmiany, ale też obserwacje co do rozwiązań, które okazały się szczególnie skuteczne, powinny być zbierane w trakcie całego procesu (kumulacja wiedzy nt. przebiegu procesu po stronie jego organizatorów).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400" strike="noStrike">
                <a:latin typeface="Arial"/>
              </a:rPr>
              <a:t> </a:t>
            </a:r>
            <a:r>
              <a:rPr lang="pl-PL" sz="2400" strike="noStrike">
                <a:latin typeface="Arial"/>
              </a:rPr>
              <a:t>Po zakończeniu każdego rocznego cyklu budżetu partycypacyjnego warto przeprowadzić konsultacje z mieszkańcami w sprawie ewentualnych ulepszeń przebiegu procesu i wprowadzać ewentualne zmiany i poprawki do procedury na początku każdego kolejnego cyklu budżetowego.</a:t>
            </a:r>
            <a:endParaRPr/>
          </a:p>
        </p:txBody>
      </p:sp>
    </p:spTree>
  </p:cSld>
  <p:timing>
    <p:tnLst>
      <p:par>
        <p:cTn id="49" dur="indefinite" restart="never" nodeType="tmRoot">
          <p:childTnLst>
            <p:seq>
              <p:cTn id="5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1"/>
          <p:cNvSpPr/>
          <p:nvPr/>
        </p:nvSpPr>
        <p:spPr>
          <a:xfrm>
            <a:off x="504000" y="288000"/>
            <a:ext cx="9070920" cy="862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2" name="CustomShape 2"/>
          <p:cNvSpPr/>
          <p:nvPr/>
        </p:nvSpPr>
        <p:spPr>
          <a:xfrm>
            <a:off x="504000" y="1823760"/>
            <a:ext cx="907092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3" name="TextShape 3"/>
          <p:cNvSpPr txBox="1"/>
          <p:nvPr/>
        </p:nvSpPr>
        <p:spPr>
          <a:xfrm>
            <a:off x="504000" y="575640"/>
            <a:ext cx="7200360" cy="72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lang="pl-PL" sz="3600">
                <a:latin typeface="Arial"/>
              </a:rPr>
              <a:t>Cele budżetu obywatelskiego </a:t>
            </a:r>
            <a:endParaRPr/>
          </a:p>
        </p:txBody>
      </p:sp>
      <p:sp>
        <p:nvSpPr>
          <p:cNvPr id="124" name="TextShape 4"/>
          <p:cNvSpPr txBox="1"/>
          <p:nvPr/>
        </p:nvSpPr>
        <p:spPr>
          <a:xfrm>
            <a:off x="504000" y="1582200"/>
            <a:ext cx="9072720" cy="48160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1" lang="pl-PL" sz="2600">
                <a:latin typeface="Arial"/>
              </a:rPr>
              <a:t>1. Maksymalizacja dostępu  do istotnych informacji</a:t>
            </a:r>
            <a:endParaRPr/>
          </a:p>
          <a:p>
            <a:pPr algn="ctr">
              <a:buSzPct val="45000"/>
              <a:buFont typeface="Ubuntu"/>
              <a:buChar char=""/>
            </a:pPr>
            <a:r>
              <a:rPr lang="pl-PL" sz="2600">
                <a:latin typeface="Arial"/>
              </a:rPr>
              <a:t> </a:t>
            </a:r>
            <a:r>
              <a:rPr lang="pl-PL" sz="2600">
                <a:latin typeface="Arial"/>
              </a:rPr>
              <a:t>maksymalizacja istotnych informacji od uczestników procesu</a:t>
            </a:r>
            <a:endParaRPr/>
          </a:p>
          <a:p>
            <a:pPr algn="ctr">
              <a:buSzPct val="45000"/>
              <a:buFont typeface="Ubuntu"/>
              <a:buChar char=""/>
            </a:pPr>
            <a:r>
              <a:rPr lang="pl-PL" sz="2600">
                <a:latin typeface="Arial"/>
              </a:rPr>
              <a:t> </a:t>
            </a:r>
            <a:r>
              <a:rPr lang="pl-PL" sz="2600">
                <a:latin typeface="Arial"/>
              </a:rPr>
              <a:t>maksymalizacja informacji ze strony władz i administracji</a:t>
            </a:r>
            <a:endParaRPr/>
          </a:p>
          <a:p>
            <a:pPr algn="ctr">
              <a:buSzPct val="45000"/>
              <a:buFont typeface="Ubuntu"/>
              <a:buChar char=""/>
            </a:pPr>
            <a:r>
              <a:rPr lang="pl-PL" sz="2600">
                <a:latin typeface="Arial"/>
              </a:rPr>
              <a:t> </a:t>
            </a:r>
            <a:r>
              <a:rPr lang="pl-PL" sz="2600">
                <a:latin typeface="Arial"/>
              </a:rPr>
              <a:t>maksymalizacja wymiany informacji</a:t>
            </a:r>
            <a:endParaRPr/>
          </a:p>
          <a:p>
            <a:pPr algn="ctr"/>
            <a:r>
              <a:rPr b="1" lang="pl-PL" sz="2600">
                <a:latin typeface="Arial"/>
              </a:rPr>
              <a:t>2. Maksymalizacja uczestników BO</a:t>
            </a:r>
            <a:endParaRPr/>
          </a:p>
          <a:p>
            <a:pPr algn="ctr"/>
            <a:r>
              <a:rPr b="1" lang="pl-PL" sz="2600">
                <a:latin typeface="Arial"/>
              </a:rPr>
              <a:t>3. Maksymalizacja ideałów demokratycznych</a:t>
            </a:r>
            <a:endParaRPr/>
          </a:p>
          <a:p>
            <a:pPr algn="ctr">
              <a:buSzPct val="45000"/>
              <a:buFont typeface="Ubuntu"/>
              <a:buChar char=""/>
            </a:pPr>
            <a:r>
              <a:rPr lang="pl-PL" sz="2600">
                <a:latin typeface="Arial"/>
              </a:rPr>
              <a:t> </a:t>
            </a:r>
            <a:r>
              <a:rPr lang="pl-PL" sz="2600">
                <a:latin typeface="Arial"/>
              </a:rPr>
              <a:t>maksymalna transparencja</a:t>
            </a:r>
            <a:endParaRPr/>
          </a:p>
          <a:p>
            <a:pPr algn="ctr">
              <a:buSzPct val="45000"/>
              <a:buFont typeface="Ubuntu"/>
              <a:buChar char=""/>
            </a:pPr>
            <a:r>
              <a:rPr lang="pl-PL" sz="2600">
                <a:latin typeface="Arial"/>
              </a:rPr>
              <a:t> </a:t>
            </a:r>
            <a:r>
              <a:rPr lang="pl-PL" sz="2600">
                <a:latin typeface="Arial"/>
              </a:rPr>
              <a:t>maksymalna reprezentatywność</a:t>
            </a:r>
            <a:endParaRPr/>
          </a:p>
          <a:p>
            <a:pPr algn="ctr"/>
            <a:r>
              <a:rPr b="1" lang="pl-PL" sz="2600">
                <a:latin typeface="Arial"/>
              </a:rPr>
              <a:t>4. Maksymalizacja sprawiedliwości w redystrybucji dóbr publicznych</a:t>
            </a:r>
            <a:endParaRPr/>
          </a:p>
          <a:p>
            <a:pPr algn="ctr"/>
            <a:r>
              <a:rPr b="1" lang="pl-PL" sz="2600">
                <a:latin typeface="Arial"/>
              </a:rPr>
              <a:t>5. Minimalizowanie trwania procesu</a:t>
            </a:r>
            <a:endParaRPr/>
          </a:p>
          <a:p>
            <a:pPr algn="ctr"/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1"/>
          <p:cNvSpPr/>
          <p:nvPr/>
        </p:nvSpPr>
        <p:spPr>
          <a:xfrm>
            <a:off x="504000" y="93600"/>
            <a:ext cx="9070920" cy="1252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6" name="CustomShape 2"/>
          <p:cNvSpPr/>
          <p:nvPr/>
        </p:nvSpPr>
        <p:spPr>
          <a:xfrm>
            <a:off x="504000" y="1823760"/>
            <a:ext cx="907092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7" name="TextShape 3"/>
          <p:cNvSpPr txBox="1"/>
          <p:nvPr/>
        </p:nvSpPr>
        <p:spPr>
          <a:xfrm>
            <a:off x="504000" y="537840"/>
            <a:ext cx="7200360" cy="7959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lang="pl-PL" sz="2800">
                <a:latin typeface="Arial"/>
              </a:rPr>
              <a:t>KLUCZOWE ZASADY BUDŻETU PARTYCYPACYJNEGO</a:t>
            </a:r>
            <a:endParaRPr/>
          </a:p>
        </p:txBody>
      </p:sp>
      <p:sp>
        <p:nvSpPr>
          <p:cNvPr id="128" name="TextShape 4"/>
          <p:cNvSpPr txBox="1"/>
          <p:nvPr/>
        </p:nvSpPr>
        <p:spPr>
          <a:xfrm>
            <a:off x="503280" y="1586520"/>
            <a:ext cx="9072720" cy="5469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buFont typeface="Ubuntu"/>
              <a:buChar char=""/>
            </a:pPr>
            <a:r>
              <a:rPr lang="pl-PL" sz="3200">
                <a:latin typeface="Arial"/>
              </a:rPr>
              <a:t> </a:t>
            </a:r>
            <a:r>
              <a:rPr lang="pl-PL" sz="3200">
                <a:latin typeface="Arial"/>
              </a:rPr>
              <a:t>Wiążący wynik procedury</a:t>
            </a:r>
            <a:r>
              <a:rPr lang="pl-PL" sz="3200">
                <a:latin typeface="Arial"/>
              </a:rPr>
              <a:t>
</a:t>
            </a:r>
            <a:endParaRPr/>
          </a:p>
          <a:p>
            <a:pPr algn="ctr">
              <a:buFont typeface="Ubuntu"/>
              <a:buChar char=""/>
            </a:pPr>
            <a:r>
              <a:rPr lang="pl-PL" sz="3200">
                <a:latin typeface="Arial"/>
              </a:rPr>
              <a:t> </a:t>
            </a:r>
            <a:r>
              <a:rPr lang="pl-PL" sz="3200">
                <a:latin typeface="Arial"/>
              </a:rPr>
              <a:t>Przejrzystość i jawność procedury</a:t>
            </a:r>
            <a:r>
              <a:rPr lang="pl-PL" sz="3200">
                <a:latin typeface="Arial"/>
              </a:rPr>
              <a:t>
</a:t>
            </a:r>
            <a:endParaRPr/>
          </a:p>
          <a:p>
            <a:pPr algn="ctr">
              <a:buFont typeface="Ubuntu"/>
              <a:buChar char=""/>
            </a:pPr>
            <a:r>
              <a:rPr lang="pl-PL" sz="3200">
                <a:latin typeface="Arial"/>
              </a:rPr>
              <a:t> </a:t>
            </a:r>
            <a:r>
              <a:rPr lang="pl-PL" sz="3200">
                <a:latin typeface="Arial"/>
              </a:rPr>
              <a:t>Otwartość i inkluzywność procesu</a:t>
            </a:r>
            <a:r>
              <a:rPr lang="pl-PL" sz="3200">
                <a:latin typeface="Arial"/>
              </a:rPr>
              <a:t>
</a:t>
            </a:r>
            <a:endParaRPr/>
          </a:p>
          <a:p>
            <a:pPr algn="ctr">
              <a:buFont typeface="Ubuntu"/>
              <a:buChar char=""/>
            </a:pPr>
            <a:r>
              <a:rPr lang="pl-PL" sz="3200">
                <a:latin typeface="Arial"/>
              </a:rPr>
              <a:t> </a:t>
            </a:r>
            <a:r>
              <a:rPr lang="pl-PL" sz="3200">
                <a:latin typeface="Arial"/>
              </a:rPr>
              <a:t>Zapewnienie przestrzeni do deliberacji (debaty) z udziałem mieszkańców</a:t>
            </a:r>
            <a:r>
              <a:rPr lang="pl-PL" sz="3200">
                <a:latin typeface="Arial"/>
              </a:rPr>
              <a:t>
</a:t>
            </a:r>
            <a:endParaRPr/>
          </a:p>
          <a:p>
            <a:pPr algn="ctr">
              <a:buFont typeface="Ubuntu"/>
              <a:buChar char=""/>
            </a:pPr>
            <a:r>
              <a:rPr lang="pl-PL" sz="3200">
                <a:latin typeface="Arial"/>
              </a:rPr>
              <a:t> </a:t>
            </a:r>
            <a:r>
              <a:rPr lang="pl-PL" sz="3200">
                <a:latin typeface="Arial"/>
              </a:rPr>
              <a:t>Wspieranie aktywności mieszkańców</a:t>
            </a:r>
            <a:r>
              <a:rPr lang="pl-PL" sz="3200">
                <a:latin typeface="Arial"/>
              </a:rPr>
              <a:t>
</a:t>
            </a:r>
            <a:endParaRPr/>
          </a:p>
          <a:p>
            <a:pPr algn="ctr">
              <a:buFont typeface="Ubuntu"/>
              <a:buChar char=""/>
            </a:pPr>
            <a:r>
              <a:rPr lang="pl-PL" sz="3200">
                <a:latin typeface="Arial"/>
              </a:rPr>
              <a:t> </a:t>
            </a:r>
            <a:r>
              <a:rPr lang="pl-PL" sz="3200">
                <a:latin typeface="Arial"/>
              </a:rPr>
              <a:t>Myślenie długofalowe</a:t>
            </a: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504000" y="93600"/>
            <a:ext cx="9070920" cy="1252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0" name="CustomShape 2"/>
          <p:cNvSpPr/>
          <p:nvPr/>
        </p:nvSpPr>
        <p:spPr>
          <a:xfrm>
            <a:off x="360000" y="1823760"/>
            <a:ext cx="907092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1" name="TextShape 3"/>
          <p:cNvSpPr txBox="1"/>
          <p:nvPr/>
        </p:nvSpPr>
        <p:spPr>
          <a:xfrm>
            <a:off x="504000" y="479880"/>
            <a:ext cx="7200360" cy="9118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lang="pl-PL" sz="3200">
                <a:latin typeface="Arial"/>
              </a:rPr>
              <a:t>Korzyści z wdrożenia budżetu partycypacyjnego </a:t>
            </a:r>
            <a:endParaRPr/>
          </a:p>
        </p:txBody>
      </p:sp>
      <p:sp>
        <p:nvSpPr>
          <p:cNvPr id="132" name="TextShape 4"/>
          <p:cNvSpPr txBox="1"/>
          <p:nvPr/>
        </p:nvSpPr>
        <p:spPr>
          <a:xfrm>
            <a:off x="503280" y="2114280"/>
            <a:ext cx="9072720" cy="50137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buSzPct val="75000"/>
              <a:buFont typeface="Ubuntu"/>
              <a:buChar char=""/>
            </a:pPr>
            <a:r>
              <a:rPr lang="pl-PL" sz="3200">
                <a:latin typeface="Arial"/>
              </a:rPr>
              <a:t> </a:t>
            </a:r>
            <a:r>
              <a:rPr lang="pl-PL" sz="3200">
                <a:latin typeface="Arial"/>
              </a:rPr>
              <a:t>Lepsze gospodarowanie środkami publicznymi.</a:t>
            </a:r>
            <a:r>
              <a:rPr lang="pl-PL" sz="3200">
                <a:latin typeface="Arial"/>
              </a:rPr>
              <a:t>
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3200">
                <a:latin typeface="Arial"/>
              </a:rPr>
              <a:t> </a:t>
            </a:r>
            <a:r>
              <a:rPr lang="pl-PL" sz="3200">
                <a:latin typeface="Arial"/>
              </a:rPr>
              <a:t>Dystrybucja środków budżetowych zgodnie z zasadą sprawiedliwości społecznej.</a:t>
            </a:r>
            <a:r>
              <a:rPr lang="pl-PL" sz="3200">
                <a:latin typeface="Arial"/>
              </a:rPr>
              <a:t>
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3200">
                <a:latin typeface="Arial"/>
              </a:rPr>
              <a:t> </a:t>
            </a:r>
            <a:r>
              <a:rPr lang="pl-PL" sz="3200">
                <a:latin typeface="Arial"/>
              </a:rPr>
              <a:t>Wzrost identyfikacji mieszkańców z miejscem.</a:t>
            </a:r>
            <a:r>
              <a:rPr lang="pl-PL" sz="3200">
                <a:latin typeface="Arial"/>
              </a:rPr>
              <a:t>
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3200">
                <a:latin typeface="Arial"/>
              </a:rPr>
              <a:t> </a:t>
            </a:r>
            <a:r>
              <a:rPr lang="pl-PL" sz="3200">
                <a:latin typeface="Arial"/>
              </a:rPr>
              <a:t>Wzrost poczucia odpowiedzialności mieszkańców za dobro wspólne.</a:t>
            </a:r>
            <a:r>
              <a:rPr lang="pl-PL" sz="3200">
                <a:latin typeface="Arial"/>
              </a:rPr>
              <a:t>
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3200">
                <a:latin typeface="Arial"/>
              </a:rPr>
              <a:t> </a:t>
            </a:r>
            <a:r>
              <a:rPr lang="pl-PL" sz="3200">
                <a:latin typeface="Arial"/>
              </a:rPr>
              <a:t>Edukacja mieszkańców.</a:t>
            </a: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ustomShape 1"/>
          <p:cNvSpPr/>
          <p:nvPr/>
        </p:nvSpPr>
        <p:spPr>
          <a:xfrm>
            <a:off x="504000" y="288000"/>
            <a:ext cx="9070920" cy="862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4" name="CustomShape 2"/>
          <p:cNvSpPr/>
          <p:nvPr/>
        </p:nvSpPr>
        <p:spPr>
          <a:xfrm>
            <a:off x="504000" y="1823760"/>
            <a:ext cx="907092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5" name="TextShape 3"/>
          <p:cNvSpPr txBox="1"/>
          <p:nvPr/>
        </p:nvSpPr>
        <p:spPr>
          <a:xfrm>
            <a:off x="504000" y="575640"/>
            <a:ext cx="7200360" cy="72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lang="pl-PL" sz="3600">
                <a:latin typeface="Arial"/>
              </a:rPr>
              <a:t>Korzyści dla mieszkańców</a:t>
            </a:r>
            <a:endParaRPr/>
          </a:p>
        </p:txBody>
      </p:sp>
      <p:sp>
        <p:nvSpPr>
          <p:cNvPr id="136" name="TextShape 4"/>
          <p:cNvSpPr txBox="1"/>
          <p:nvPr/>
        </p:nvSpPr>
        <p:spPr>
          <a:xfrm>
            <a:off x="504000" y="1798560"/>
            <a:ext cx="9072720" cy="43840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buSzPct val="75000"/>
              <a:buFont typeface="Ubuntu"/>
              <a:buChar char=""/>
            </a:pPr>
            <a:r>
              <a:rPr lang="pl-PL" sz="2800">
                <a:latin typeface="Arial"/>
              </a:rPr>
              <a:t> </a:t>
            </a:r>
            <a:r>
              <a:rPr lang="pl-PL" sz="2800">
                <a:latin typeface="Arial"/>
              </a:rPr>
              <a:t>Łatwy dostęp do informacji na temat sumy zebranych podatków, wydatków  budżetowych i prognoz budżetowych.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800">
                <a:latin typeface="Arial"/>
              </a:rPr>
              <a:t> </a:t>
            </a:r>
            <a:r>
              <a:rPr lang="pl-PL" sz="2800">
                <a:latin typeface="Arial"/>
              </a:rPr>
              <a:t>Możliwość partycypacji mieszkańców w decyzjach dotyczących życia lokalnej społeczności.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800">
                <a:latin typeface="Arial"/>
              </a:rPr>
              <a:t> </a:t>
            </a:r>
            <a:r>
              <a:rPr lang="pl-PL" sz="2800">
                <a:latin typeface="Arial"/>
              </a:rPr>
              <a:t>Pogłębienie demokracji i aktywnego obywatelstwa.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800">
                <a:latin typeface="Arial"/>
              </a:rPr>
              <a:t> </a:t>
            </a:r>
            <a:r>
              <a:rPr lang="pl-PL" sz="2800">
                <a:latin typeface="Arial"/>
              </a:rPr>
              <a:t>Zaangażowanie mieszkańców w rozwój i renowację własnej dzielnicy, okolicy czy miejscowości.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800">
                <a:latin typeface="Arial"/>
              </a:rPr>
              <a:t> </a:t>
            </a:r>
            <a:r>
              <a:rPr lang="pl-PL" sz="2800">
                <a:latin typeface="Arial"/>
              </a:rPr>
              <a:t>Zwiększenie zrozumienia i tolerancji między różnymi grupami mieszkańców.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800">
                <a:latin typeface="Arial"/>
              </a:rPr>
              <a:t>Transparentność i przejrzystość finansów publicznych.</a:t>
            </a:r>
            <a:endParaRPr/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504000" y="93600"/>
            <a:ext cx="9070920" cy="1252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8" name="CustomShape 2"/>
          <p:cNvSpPr/>
          <p:nvPr/>
        </p:nvSpPr>
        <p:spPr>
          <a:xfrm>
            <a:off x="504000" y="1823760"/>
            <a:ext cx="907092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9" name="TextShape 3"/>
          <p:cNvSpPr txBox="1"/>
          <p:nvPr/>
        </p:nvSpPr>
        <p:spPr>
          <a:xfrm>
            <a:off x="504000" y="423720"/>
            <a:ext cx="7200360" cy="10242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lang="pl-PL" sz="3600">
                <a:latin typeface="Arial"/>
              </a:rPr>
              <a:t>Korzyści budżetu partycypacyjnego z perspektywy władz lokalnych:</a:t>
            </a:r>
            <a:endParaRPr/>
          </a:p>
        </p:txBody>
      </p:sp>
      <p:sp>
        <p:nvSpPr>
          <p:cNvPr id="140" name="TextShape 4"/>
          <p:cNvSpPr txBox="1"/>
          <p:nvPr/>
        </p:nvSpPr>
        <p:spPr>
          <a:xfrm>
            <a:off x="432000" y="1846440"/>
            <a:ext cx="9072720" cy="5569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buSzPct val="75000"/>
              <a:buFont typeface="Ubuntu"/>
              <a:buChar char=""/>
            </a:pPr>
            <a:r>
              <a:rPr lang="pl-PL" sz="2800">
                <a:latin typeface="Arial"/>
              </a:rPr>
              <a:t> </a:t>
            </a:r>
            <a:r>
              <a:rPr lang="pl-PL" sz="2800">
                <a:latin typeface="Arial"/>
              </a:rPr>
              <a:t>BP umacnia legitymizację władzy poprzez rozwój dialogu i poprawę komunikacji z mieszkańcami.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800">
                <a:latin typeface="Arial"/>
              </a:rPr>
              <a:t> </a:t>
            </a:r>
            <a:r>
              <a:rPr lang="pl-PL" sz="2800">
                <a:latin typeface="Arial"/>
              </a:rPr>
              <a:t>Zmniejszenie dystansu i braku zaufania na linii przedstawiciele – mieszkańcy. 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800">
                <a:latin typeface="Arial"/>
              </a:rPr>
              <a:t> </a:t>
            </a:r>
            <a:r>
              <a:rPr lang="pl-PL" sz="2800">
                <a:latin typeface="Arial"/>
              </a:rPr>
              <a:t>Lepszy wizerunek radnych i rady miasta.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800">
                <a:latin typeface="Arial"/>
              </a:rPr>
              <a:t> </a:t>
            </a:r>
            <a:r>
              <a:rPr lang="pl-PL" sz="2800">
                <a:latin typeface="Arial"/>
              </a:rPr>
              <a:t>Przedstawiciele zwiększają swoje szanse na reelekcję.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800">
                <a:latin typeface="Arial"/>
              </a:rPr>
              <a:t> </a:t>
            </a:r>
            <a:r>
              <a:rPr lang="pl-PL" sz="2800">
                <a:latin typeface="Arial"/>
              </a:rPr>
              <a:t>BP czyni bardziej efektywnym proces alokacji środków publicznych. 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800">
                <a:latin typeface="Arial"/>
              </a:rPr>
              <a:t> </a:t>
            </a:r>
            <a:r>
              <a:rPr lang="pl-PL" sz="2800">
                <a:latin typeface="Arial"/>
              </a:rPr>
              <a:t>BP buduje zgodę społeczną. 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800">
                <a:latin typeface="Arial"/>
              </a:rPr>
              <a:t> </a:t>
            </a:r>
            <a:r>
              <a:rPr lang="pl-PL" sz="2800">
                <a:latin typeface="Arial"/>
              </a:rPr>
              <a:t>BP promuje ideę dobrego rządzenia. 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800">
                <a:latin typeface="Arial"/>
              </a:rPr>
              <a:t> </a:t>
            </a:r>
            <a:r>
              <a:rPr lang="pl-PL" sz="2800">
                <a:latin typeface="Arial"/>
              </a:rPr>
              <a:t>BP zwiększa aktywność obywatelską. 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800">
                <a:latin typeface="Arial"/>
              </a:rPr>
              <a:t> </a:t>
            </a:r>
            <a:r>
              <a:rPr lang="pl-PL" sz="2800">
                <a:latin typeface="Arial"/>
              </a:rPr>
              <a:t>BP podnosi spójność społeczności. 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2800">
                <a:latin typeface="Arial"/>
              </a:rPr>
              <a:t> </a:t>
            </a:r>
            <a:r>
              <a:rPr lang="pl-PL" sz="2800">
                <a:latin typeface="Arial"/>
              </a:rPr>
              <a:t>BP pomaga rozwijać rolę lokalnych radnych.</a:t>
            </a:r>
            <a:endParaRPr/>
          </a:p>
          <a:p>
            <a:pPr algn="ctr"/>
            <a:endParaRPr/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504000" y="288000"/>
            <a:ext cx="9070920" cy="862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2" name="CustomShape 2"/>
          <p:cNvSpPr/>
          <p:nvPr/>
        </p:nvSpPr>
        <p:spPr>
          <a:xfrm>
            <a:off x="504000" y="1823760"/>
            <a:ext cx="907092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3" name="TextShape 3"/>
          <p:cNvSpPr txBox="1"/>
          <p:nvPr/>
        </p:nvSpPr>
        <p:spPr>
          <a:xfrm>
            <a:off x="504000" y="575640"/>
            <a:ext cx="7200360" cy="72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lang="pl-PL" sz="3600">
                <a:latin typeface="Arial"/>
              </a:rPr>
              <a:t>Etapy budżetu partycypacyjnego:</a:t>
            </a:r>
            <a:endParaRPr/>
          </a:p>
        </p:txBody>
      </p:sp>
      <p:sp>
        <p:nvSpPr>
          <p:cNvPr id="144" name="TextShape 4"/>
          <p:cNvSpPr txBox="1"/>
          <p:nvPr/>
        </p:nvSpPr>
        <p:spPr>
          <a:xfrm>
            <a:off x="288000" y="2160000"/>
            <a:ext cx="9072720" cy="50137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buSzPct val="75000"/>
              <a:buFont typeface="Ubuntu"/>
              <a:buChar char=""/>
            </a:pPr>
            <a:r>
              <a:rPr lang="pl-PL" sz="3200">
                <a:latin typeface="Arial"/>
              </a:rPr>
              <a:t> </a:t>
            </a:r>
            <a:r>
              <a:rPr lang="pl-PL" sz="3200">
                <a:latin typeface="Arial"/>
              </a:rPr>
              <a:t>Przygotowanie procesu („faza zero”)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3200">
                <a:latin typeface="Arial"/>
              </a:rPr>
              <a:t> </a:t>
            </a:r>
            <a:r>
              <a:rPr lang="pl-PL" sz="3200">
                <a:latin typeface="Arial"/>
              </a:rPr>
              <a:t>Wypracowywanie zasad przebiegu procesu akcja informacyjno-edukacyjna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3200">
                <a:latin typeface="Arial"/>
              </a:rPr>
              <a:t> </a:t>
            </a:r>
            <a:r>
              <a:rPr lang="pl-PL" sz="3200">
                <a:latin typeface="Arial"/>
              </a:rPr>
              <a:t>Opracowywanie i zgłaszanie propozycji projektów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3200">
                <a:latin typeface="Arial"/>
              </a:rPr>
              <a:t> </a:t>
            </a:r>
            <a:r>
              <a:rPr lang="pl-PL" sz="3200">
                <a:latin typeface="Arial"/>
              </a:rPr>
              <a:t>Weryfikacja projektów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3200">
                <a:latin typeface="Arial"/>
              </a:rPr>
              <a:t> </a:t>
            </a:r>
            <a:r>
              <a:rPr lang="pl-PL" sz="3200">
                <a:latin typeface="Arial"/>
              </a:rPr>
              <a:t>Dyskusja nad projektami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3200">
                <a:latin typeface="Arial"/>
              </a:rPr>
              <a:t> </a:t>
            </a:r>
            <a:r>
              <a:rPr lang="pl-PL" sz="3200">
                <a:latin typeface="Arial"/>
              </a:rPr>
              <a:t>Wybór projektów do realizacji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3200">
                <a:latin typeface="Arial"/>
              </a:rPr>
              <a:t> </a:t>
            </a:r>
            <a:r>
              <a:rPr lang="pl-PL" sz="3200">
                <a:latin typeface="Arial"/>
              </a:rPr>
              <a:t>Monitorowanie realizacji projektów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3200">
                <a:latin typeface="Arial"/>
              </a:rPr>
              <a:t> </a:t>
            </a:r>
            <a:r>
              <a:rPr lang="pl-PL" sz="3200">
                <a:latin typeface="Arial"/>
              </a:rPr>
              <a:t>Ewaluacja procesu</a:t>
            </a:r>
            <a:endParaRPr/>
          </a:p>
          <a:p>
            <a:pPr algn="ctr"/>
            <a:endParaRPr/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ustomShape 1"/>
          <p:cNvSpPr/>
          <p:nvPr/>
        </p:nvSpPr>
        <p:spPr>
          <a:xfrm>
            <a:off x="504000" y="93600"/>
            <a:ext cx="9070920" cy="1252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6" name="CustomShape 2"/>
          <p:cNvSpPr/>
          <p:nvPr/>
        </p:nvSpPr>
        <p:spPr>
          <a:xfrm>
            <a:off x="504000" y="1823760"/>
            <a:ext cx="907092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7" name="TextShape 3"/>
          <p:cNvSpPr txBox="1"/>
          <p:nvPr/>
        </p:nvSpPr>
        <p:spPr>
          <a:xfrm>
            <a:off x="504000" y="479880"/>
            <a:ext cx="7200360" cy="9118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lang="pl-PL" sz="3200">
                <a:latin typeface="Arial"/>
              </a:rPr>
              <a:t>PRZYGOTOWANIE PROCESU</a:t>
            </a:r>
            <a:r>
              <a:rPr lang="pl-PL" sz="3200">
                <a:latin typeface="Arial"/>
              </a:rPr>
              <a:t>
</a:t>
            </a:r>
            <a:r>
              <a:rPr lang="pl-PL" sz="3200">
                <a:latin typeface="Arial"/>
              </a:rPr>
              <a:t> („FAZA ZERO”)</a:t>
            </a:r>
            <a:endParaRPr/>
          </a:p>
        </p:txBody>
      </p:sp>
      <p:sp>
        <p:nvSpPr>
          <p:cNvPr id="148" name="TextShape 4"/>
          <p:cNvSpPr txBox="1"/>
          <p:nvPr/>
        </p:nvSpPr>
        <p:spPr>
          <a:xfrm>
            <a:off x="504000" y="2376000"/>
            <a:ext cx="9072720" cy="45579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buSzPct val="75000"/>
              <a:buFont typeface="Ubuntu"/>
              <a:buChar char=""/>
            </a:pPr>
            <a:r>
              <a:rPr lang="pl-PL" sz="3200">
                <a:latin typeface="Arial"/>
              </a:rPr>
              <a:t> </a:t>
            </a:r>
            <a:r>
              <a:rPr lang="pl-PL" sz="3200">
                <a:latin typeface="Arial"/>
              </a:rPr>
              <a:t>Dyskusja z udziałem wójta, burmistrza czy prezydenta miasta, radnych oraz urzędników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3200">
                <a:latin typeface="Arial"/>
              </a:rPr>
              <a:t> </a:t>
            </a:r>
            <a:r>
              <a:rPr lang="pl-PL" sz="3200">
                <a:latin typeface="Arial"/>
              </a:rPr>
              <a:t>Cele BO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3200">
                <a:latin typeface="Arial"/>
              </a:rPr>
              <a:t> </a:t>
            </a:r>
            <a:r>
              <a:rPr lang="pl-PL" sz="3200">
                <a:latin typeface="Arial"/>
              </a:rPr>
              <a:t>Ustaleniem poziomu administracyjnego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3200">
                <a:latin typeface="Arial"/>
              </a:rPr>
              <a:t> </a:t>
            </a:r>
            <a:r>
              <a:rPr lang="pl-PL" sz="3200">
                <a:latin typeface="Arial"/>
              </a:rPr>
              <a:t>Ustalenia dotyczące kwoty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3200">
                <a:latin typeface="Arial"/>
              </a:rPr>
              <a:t> </a:t>
            </a:r>
            <a:r>
              <a:rPr lang="pl-PL" sz="3200">
                <a:latin typeface="Arial"/>
              </a:rPr>
              <a:t>Informacja o gotowości do uruchomienia BO musi zostać publicznie zakomunikowana mieszkańcom</a:t>
            </a:r>
            <a:endParaRPr/>
          </a:p>
          <a:p>
            <a:pPr algn="ctr">
              <a:buSzPct val="75000"/>
              <a:buFont typeface="Ubuntu"/>
              <a:buChar char=""/>
            </a:pPr>
            <a:r>
              <a:rPr lang="pl-PL" sz="3200">
                <a:latin typeface="Arial"/>
              </a:rPr>
              <a:t> </a:t>
            </a:r>
            <a:r>
              <a:rPr lang="pl-PL" sz="3200">
                <a:latin typeface="Arial"/>
              </a:rPr>
              <a:t>Określenie podstawy prawnej</a:t>
            </a:r>
            <a:endParaRPr/>
          </a:p>
          <a:p>
            <a:pPr algn="ctr"/>
            <a:endParaRPr/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