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63" r:id="rId4"/>
    <p:sldId id="258" r:id="rId5"/>
    <p:sldId id="264" r:id="rId6"/>
    <p:sldId id="259" r:id="rId7"/>
    <p:sldId id="265" r:id="rId8"/>
    <p:sldId id="260" r:id="rId9"/>
    <p:sldId id="267" r:id="rId10"/>
    <p:sldId id="261" r:id="rId11"/>
    <p:sldId id="268" r:id="rId12"/>
    <p:sldId id="262" r:id="rId13"/>
    <p:sldId id="266" r:id="rId14"/>
    <p:sldId id="269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4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7" d="100"/>
          <a:sy n="77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368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1317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1363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1091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7189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5669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9048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1480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3479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2460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823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87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8081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9098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240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8630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5912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16.03.2018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79757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09700" y="2733675"/>
            <a:ext cx="9144000" cy="2930807"/>
          </a:xfrm>
        </p:spPr>
        <p:txBody>
          <a:bodyPr>
            <a:normAutofit/>
          </a:bodyPr>
          <a:lstStyle/>
          <a:p>
            <a:r>
              <a:rPr lang="en-US" dirty="0">
                <a:latin typeface="+mj-ea"/>
                <a:cs typeface="+mj-ea"/>
              </a:rPr>
              <a:t/>
            </a:r>
            <a:br>
              <a:rPr lang="en-US" dirty="0">
                <a:latin typeface="+mj-ea"/>
                <a:cs typeface="+mj-ea"/>
              </a:rPr>
            </a:br>
            <a:endParaRPr lang="pl-PL" b="1" dirty="0">
              <a:cs typeface="Calibri Light"/>
            </a:endParaRPr>
          </a:p>
        </p:txBody>
      </p:sp>
      <p:pic>
        <p:nvPicPr>
          <p:cNvPr id="3" name="Obraz 3" descr="Obraz zawierający tekst&#10;&#10;Opis wygenerowany przy wysokim poziomie pewności">
            <a:extLst>
              <a:ext uri="{FF2B5EF4-FFF2-40B4-BE49-F238E27FC236}">
                <a16:creationId xmlns:a16="http://schemas.microsoft.com/office/drawing/2014/main" id="{9344E98B-5932-4E9E-B6BD-8669777CC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-48363"/>
            <a:ext cx="12249150" cy="734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6DF330-86F3-4F4D-8539-E1EE7EF3F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>
                <a:latin typeface="Arial"/>
                <a:cs typeface="Arial"/>
              </a:rPr>
              <a:t>zapoznanie się z historią mniejszych </a:t>
            </a:r>
            <a:r>
              <a:rPr lang="pl-PL" sz="2400" dirty="0" smtClean="0">
                <a:latin typeface="Arial"/>
                <a:cs typeface="Arial"/>
              </a:rPr>
              <a:t>miejscowości</a:t>
            </a:r>
            <a:endParaRPr lang="pl-PL" sz="2400" dirty="0">
              <a:latin typeface="Arial"/>
              <a:cs typeface="Arial"/>
            </a:endParaRPr>
          </a:p>
          <a:p>
            <a:r>
              <a:rPr lang="pl-PL" sz="2400" dirty="0">
                <a:latin typeface="Arial"/>
                <a:cs typeface="Arial"/>
              </a:rPr>
              <a:t>z</a:t>
            </a:r>
            <a:r>
              <a:rPr lang="pl-PL" sz="2400" dirty="0" smtClean="0">
                <a:latin typeface="Arial"/>
                <a:cs typeface="Arial"/>
              </a:rPr>
              <a:t>wiedzanie najważniejszych </a:t>
            </a:r>
            <a:r>
              <a:rPr lang="pl-PL" sz="2400" dirty="0">
                <a:latin typeface="Arial"/>
                <a:cs typeface="Arial"/>
              </a:rPr>
              <a:t>miejsc związanych z odzyskaniem </a:t>
            </a:r>
            <a:r>
              <a:rPr lang="pl-PL" sz="2400" dirty="0" smtClean="0">
                <a:latin typeface="Arial"/>
                <a:cs typeface="Arial"/>
              </a:rPr>
              <a:t>niepodległości</a:t>
            </a:r>
            <a:endParaRPr lang="pl-PL" sz="2400" dirty="0">
              <a:latin typeface="Arial"/>
              <a:cs typeface="Arial"/>
            </a:endParaRPr>
          </a:p>
          <a:p>
            <a:r>
              <a:rPr lang="pl-PL" sz="2400" dirty="0" smtClean="0">
                <a:latin typeface="Arial"/>
                <a:cs typeface="Arial"/>
              </a:rPr>
              <a:t>popularyzowanie </a:t>
            </a:r>
            <a:r>
              <a:rPr lang="pl-PL" sz="2400" dirty="0">
                <a:latin typeface="Arial"/>
                <a:cs typeface="Arial"/>
              </a:rPr>
              <a:t>mniej znanych miejsc związanych </a:t>
            </a:r>
            <a:endParaRPr lang="pl-PL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pl-PL" sz="2400" dirty="0" smtClean="0">
                <a:latin typeface="Arial"/>
                <a:cs typeface="Arial"/>
              </a:rPr>
              <a:t>    z </a:t>
            </a:r>
            <a:r>
              <a:rPr lang="pl-PL" sz="2400" dirty="0">
                <a:latin typeface="Arial"/>
                <a:cs typeface="Arial"/>
              </a:rPr>
              <a:t>powstaniem wielkopolskim i odzyskaniem </a:t>
            </a:r>
            <a:r>
              <a:rPr lang="pl-PL" sz="2400" dirty="0" smtClean="0">
                <a:latin typeface="Arial"/>
                <a:cs typeface="Arial"/>
              </a:rPr>
              <a:t>niepodległości</a:t>
            </a:r>
            <a:endParaRPr lang="pl-PL" dirty="0"/>
          </a:p>
          <a:p>
            <a:r>
              <a:rPr lang="pl-PL" sz="2400" dirty="0">
                <a:latin typeface="Arial"/>
                <a:cs typeface="Arial"/>
              </a:rPr>
              <a:t>e</a:t>
            </a:r>
            <a:r>
              <a:rPr lang="pl-PL" sz="2400" dirty="0" smtClean="0">
                <a:latin typeface="Arial"/>
                <a:cs typeface="Arial"/>
              </a:rPr>
              <a:t>dukacja historyczna</a:t>
            </a:r>
            <a:endParaRPr lang="pl-PL" sz="2400" dirty="0">
              <a:latin typeface="Arial"/>
              <a:cs typeface="Arial"/>
            </a:endParaRPr>
          </a:p>
          <a:p>
            <a:endParaRPr lang="pl-PL" sz="1800" dirty="0">
              <a:latin typeface="Calibri"/>
              <a:cs typeface="Calibri"/>
            </a:endParaRPr>
          </a:p>
          <a:p>
            <a:endParaRPr lang="pl-PL" sz="1800" dirty="0">
              <a:cs typeface="Calibri"/>
            </a:endParaRPr>
          </a:p>
          <a:p>
            <a:endParaRPr lang="pl-PL" sz="1800" dirty="0">
              <a:cs typeface="Calibri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  <a:cs typeface="Calibri Light"/>
              </a:rPr>
              <a:t>Szlak Niepodległościowy</a:t>
            </a:r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6" descr="Obraz zawierający drzewo, zewnętrzne, niebo, budynek&#10;&#10;Opis wygenerowany przy bardzo wysokim poziomie pewności">
            <a:extLst>
              <a:ext uri="{FF2B5EF4-FFF2-40B4-BE49-F238E27FC236}">
                <a16:creationId xmlns:a16="http://schemas.microsoft.com/office/drawing/2014/main" id="{0496CA28-B13A-4CE3-BFB5-DD40850C4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876" y="4438891"/>
            <a:ext cx="4008445" cy="2235179"/>
          </a:xfrm>
          <a:prstGeom prst="rect">
            <a:avLst/>
          </a:prstGeom>
        </p:spPr>
      </p:pic>
      <p:pic>
        <p:nvPicPr>
          <p:cNvPr id="12" name="Obraz 12" descr="Obraz zawierający tekst, mapa&#10;&#10;Opis wygenerowany przy bardzo wysokim poziomie pewności">
            <a:extLst>
              <a:ext uri="{FF2B5EF4-FFF2-40B4-BE49-F238E27FC236}">
                <a16:creationId xmlns:a16="http://schemas.microsoft.com/office/drawing/2014/main" id="{60A92E2A-0C12-45C9-AF53-9DBADA1DA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583" y="264828"/>
            <a:ext cx="6573151" cy="6409242"/>
          </a:xfrm>
          <a:prstGeom prst="rect">
            <a:avLst/>
          </a:prstGeom>
        </p:spPr>
      </p:pic>
      <p:pic>
        <p:nvPicPr>
          <p:cNvPr id="14" name="Obraz 14" descr="Obraz zawierający drzewo, zewnętrzne, budynek, niebo&#10;&#10;Opis wygenerowany przy bardzo wysokim poziomie pewności">
            <a:extLst>
              <a:ext uri="{FF2B5EF4-FFF2-40B4-BE49-F238E27FC236}">
                <a16:creationId xmlns:a16="http://schemas.microsoft.com/office/drawing/2014/main" id="{5E1FBA42-7DC1-4246-8034-0C710A520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015" y="1250554"/>
            <a:ext cx="4006082" cy="300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58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110AF-B622-4C77-8E8F-EB642A136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088" y="211937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400" dirty="0" smtClean="0">
                <a:latin typeface="Arial"/>
                <a:cs typeface="Arial"/>
              </a:rPr>
              <a:t>Odpowiedzi uczniów :</a:t>
            </a:r>
            <a:endParaRPr lang="pl-PL" sz="2400" dirty="0">
              <a:latin typeface="Arial"/>
              <a:cs typeface="Arial"/>
            </a:endParaRPr>
          </a:p>
          <a:p>
            <a:r>
              <a:rPr lang="pl-PL" sz="2400" dirty="0">
                <a:latin typeface="Arial"/>
                <a:cs typeface="Arial"/>
              </a:rPr>
              <a:t>jest obojętny </a:t>
            </a:r>
            <a:r>
              <a:rPr lang="pl-PL" sz="2400" dirty="0" smtClean="0">
                <a:latin typeface="Arial"/>
                <a:cs typeface="Arial"/>
              </a:rPr>
              <a:t>politycznie</a:t>
            </a:r>
            <a:r>
              <a:rPr lang="pl-PL" sz="2400" dirty="0">
                <a:latin typeface="Arial"/>
                <a:cs typeface="Arial"/>
              </a:rPr>
              <a:t> </a:t>
            </a:r>
          </a:p>
          <a:p>
            <a:r>
              <a:rPr lang="pl-PL" sz="2400" dirty="0">
                <a:latin typeface="Arial"/>
                <a:cs typeface="Arial"/>
              </a:rPr>
              <a:t>najważniejsze jest dla niego dobro </a:t>
            </a:r>
            <a:r>
              <a:rPr lang="pl-PL" sz="2400" dirty="0" smtClean="0">
                <a:latin typeface="Arial"/>
                <a:cs typeface="Arial"/>
              </a:rPr>
              <a:t>kraju</a:t>
            </a:r>
            <a:endParaRPr lang="pl-PL" sz="2400" dirty="0">
              <a:latin typeface="Arial"/>
              <a:cs typeface="Arial"/>
            </a:endParaRPr>
          </a:p>
          <a:p>
            <a:r>
              <a:rPr lang="pl-PL" sz="2400" dirty="0" smtClean="0">
                <a:latin typeface="Arial"/>
                <a:cs typeface="Arial"/>
              </a:rPr>
              <a:t>pamięta </a:t>
            </a:r>
            <a:r>
              <a:rPr lang="pl-PL" sz="2400" dirty="0">
                <a:latin typeface="Arial"/>
                <a:cs typeface="Arial"/>
              </a:rPr>
              <a:t>o </a:t>
            </a:r>
            <a:r>
              <a:rPr lang="pl-PL" sz="2400" dirty="0" smtClean="0">
                <a:latin typeface="Arial"/>
                <a:cs typeface="Arial"/>
              </a:rPr>
              <a:t>osobach, </a:t>
            </a:r>
            <a:r>
              <a:rPr lang="pl-PL" sz="2400" dirty="0">
                <a:latin typeface="Arial"/>
                <a:cs typeface="Arial"/>
              </a:rPr>
              <a:t>dzięki którym kraj jest </a:t>
            </a:r>
            <a:r>
              <a:rPr lang="pl-PL" sz="2400" dirty="0" smtClean="0">
                <a:latin typeface="Arial"/>
                <a:cs typeface="Arial"/>
              </a:rPr>
              <a:t>wolny</a:t>
            </a:r>
            <a:endParaRPr lang="pl-PL" sz="2400" dirty="0">
              <a:latin typeface="Arial"/>
              <a:cs typeface="Arial"/>
            </a:endParaRPr>
          </a:p>
          <a:p>
            <a:r>
              <a:rPr lang="pl-PL" sz="2400" dirty="0">
                <a:latin typeface="Arial"/>
                <a:cs typeface="Arial"/>
              </a:rPr>
              <a:t>z</a:t>
            </a:r>
            <a:r>
              <a:rPr lang="pl-PL" sz="2400" dirty="0" smtClean="0">
                <a:latin typeface="Arial"/>
                <a:cs typeface="Arial"/>
              </a:rPr>
              <a:t>na </a:t>
            </a:r>
            <a:r>
              <a:rPr lang="pl-PL" sz="2400" dirty="0">
                <a:latin typeface="Arial"/>
                <a:cs typeface="Arial"/>
              </a:rPr>
              <a:t>tradycje narodowe i </a:t>
            </a:r>
            <a:r>
              <a:rPr lang="pl-PL" sz="2400" dirty="0" smtClean="0">
                <a:latin typeface="Arial"/>
                <a:cs typeface="Arial"/>
              </a:rPr>
              <a:t>odnosi </a:t>
            </a:r>
            <a:r>
              <a:rPr lang="pl-PL" sz="2400" dirty="0">
                <a:latin typeface="Arial"/>
                <a:cs typeface="Arial"/>
              </a:rPr>
              <a:t>się do nich z </a:t>
            </a:r>
            <a:r>
              <a:rPr lang="pl-PL" sz="2400" dirty="0" smtClean="0">
                <a:latin typeface="Arial"/>
                <a:cs typeface="Arial"/>
              </a:rPr>
              <a:t>szacunkiem</a:t>
            </a:r>
            <a:endParaRPr lang="pl-PL" sz="2400" dirty="0">
              <a:latin typeface="Arial"/>
              <a:cs typeface="Arial"/>
            </a:endParaRPr>
          </a:p>
          <a:p>
            <a:r>
              <a:rPr lang="pl-PL" sz="2400" dirty="0">
                <a:latin typeface="Arial"/>
                <a:cs typeface="Arial"/>
              </a:rPr>
              <a:t>c</a:t>
            </a:r>
            <a:r>
              <a:rPr lang="pl-PL" sz="2400" dirty="0" smtClean="0">
                <a:latin typeface="Arial"/>
                <a:cs typeface="Arial"/>
              </a:rPr>
              <a:t>złowiek, </a:t>
            </a:r>
            <a:r>
              <a:rPr lang="pl-PL" sz="2400" dirty="0">
                <a:latin typeface="Arial"/>
                <a:cs typeface="Arial"/>
              </a:rPr>
              <a:t>który odnosi się z szacunkiem do innych </a:t>
            </a:r>
            <a:r>
              <a:rPr lang="pl-PL" sz="2400" dirty="0" smtClean="0">
                <a:latin typeface="Arial"/>
                <a:cs typeface="Arial"/>
              </a:rPr>
              <a:t>krajów, </a:t>
            </a:r>
            <a:r>
              <a:rPr lang="pl-PL" sz="2400" dirty="0">
                <a:latin typeface="Arial"/>
                <a:cs typeface="Arial"/>
              </a:rPr>
              <a:t>czyli taka </a:t>
            </a:r>
            <a:r>
              <a:rPr lang="pl-PL" sz="2400" dirty="0" smtClean="0">
                <a:latin typeface="Arial"/>
                <a:cs typeface="Arial"/>
              </a:rPr>
              <a:t>postawa, </a:t>
            </a:r>
            <a:r>
              <a:rPr lang="pl-PL" sz="2400" dirty="0">
                <a:latin typeface="Arial"/>
                <a:cs typeface="Arial"/>
              </a:rPr>
              <a:t>która jest przeciwieństwem kosmopolityzmu i nacjonalizmu</a:t>
            </a:r>
          </a:p>
          <a:p>
            <a:r>
              <a:rPr lang="pl-PL" sz="2400" dirty="0">
                <a:latin typeface="Arial"/>
                <a:cs typeface="Arial"/>
              </a:rPr>
              <a:t>jest gotów oddać życie za swój kraj, stanąć w jego </a:t>
            </a:r>
            <a:r>
              <a:rPr lang="pl-PL" sz="2400" dirty="0" smtClean="0">
                <a:latin typeface="Arial"/>
                <a:cs typeface="Arial"/>
              </a:rPr>
              <a:t>obronie</a:t>
            </a:r>
            <a:endParaRPr lang="pl-PL" sz="2400" dirty="0">
              <a:latin typeface="Arial"/>
              <a:cs typeface="Arial"/>
            </a:endParaRPr>
          </a:p>
          <a:p>
            <a:endParaRPr lang="pl-PL" dirty="0">
              <a:cs typeface="Calibri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46111" y="427666"/>
            <a:ext cx="9404723" cy="1400530"/>
          </a:xfrm>
        </p:spPr>
        <p:txBody>
          <a:bodyPr/>
          <a:lstStyle/>
          <a:p>
            <a:r>
              <a:rPr lang="pl-PL" sz="4000" b="1" dirty="0">
                <a:solidFill>
                  <a:schemeClr val="tx1"/>
                </a:solidFill>
                <a:cs typeface="Calibri Light"/>
              </a:rPr>
              <a:t>Czym według </a:t>
            </a:r>
            <a:r>
              <a:rPr lang="pl-PL" sz="4000" b="1" dirty="0" smtClean="0">
                <a:solidFill>
                  <a:schemeClr val="tx1"/>
                </a:solidFill>
                <a:cs typeface="Calibri Light"/>
              </a:rPr>
              <a:t>Ciebie </a:t>
            </a:r>
            <a:r>
              <a:rPr lang="pl-PL" sz="4000" b="1" dirty="0">
                <a:solidFill>
                  <a:schemeClr val="tx1"/>
                </a:solidFill>
                <a:cs typeface="Calibri Light"/>
              </a:rPr>
              <a:t>charakteryzuje się młody </a:t>
            </a:r>
            <a:r>
              <a:rPr lang="pl-PL" sz="4000" b="1" dirty="0" smtClean="0">
                <a:solidFill>
                  <a:schemeClr val="tx1"/>
                </a:solidFill>
                <a:cs typeface="Calibri Light"/>
              </a:rPr>
              <a:t>patriota?</a:t>
            </a:r>
            <a:endParaRPr lang="pl-PL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27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4D9CFF-504C-47FD-BCBA-8BF9A3B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715" y="1741425"/>
            <a:ext cx="11107800" cy="487231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pl-PL" sz="2400" dirty="0" smtClean="0">
                <a:latin typeface="Arial"/>
                <a:cs typeface="Arial"/>
              </a:rPr>
              <a:t>Odpowiedzi nauczycieli :</a:t>
            </a:r>
            <a:endParaRPr lang="en-US" sz="2400" dirty="0">
              <a:latin typeface="Arial"/>
              <a:cs typeface="Arial"/>
            </a:endParaRPr>
          </a:p>
          <a:p>
            <a:r>
              <a:rPr lang="pl-PL" sz="2400" dirty="0">
                <a:latin typeface="Arial"/>
                <a:cs typeface="Arial"/>
              </a:rPr>
              <a:t>nie jest mu obojętne dobro Ojczyzny i jej </a:t>
            </a:r>
            <a:r>
              <a:rPr lang="pl-PL" sz="2400" dirty="0" smtClean="0">
                <a:latin typeface="Arial"/>
                <a:cs typeface="Arial"/>
              </a:rPr>
              <a:t>mieszkańców</a:t>
            </a:r>
            <a:endParaRPr lang="en-US" sz="2400" dirty="0">
              <a:latin typeface="Arial"/>
              <a:cs typeface="Arial"/>
            </a:endParaRPr>
          </a:p>
          <a:p>
            <a:r>
              <a:rPr lang="pl-PL" sz="2400" dirty="0">
                <a:latin typeface="Arial"/>
                <a:cs typeface="Arial"/>
              </a:rPr>
              <a:t>pracuje nad </a:t>
            </a:r>
            <a:r>
              <a:rPr lang="pl-PL" sz="2400" dirty="0" smtClean="0">
                <a:latin typeface="Arial"/>
                <a:cs typeface="Arial"/>
              </a:rPr>
              <a:t>sobą</a:t>
            </a:r>
            <a:endParaRPr lang="en-US" sz="2400" dirty="0">
              <a:latin typeface="Arial"/>
              <a:cs typeface="Arial"/>
            </a:endParaRPr>
          </a:p>
          <a:p>
            <a:r>
              <a:rPr lang="pl-PL" sz="2400" dirty="0" smtClean="0">
                <a:latin typeface="Arial"/>
                <a:cs typeface="Arial"/>
              </a:rPr>
              <a:t>rozwija </a:t>
            </a:r>
            <a:r>
              <a:rPr lang="pl-PL" sz="2400" dirty="0">
                <a:latin typeface="Arial"/>
                <a:cs typeface="Arial"/>
              </a:rPr>
              <a:t>swoje </a:t>
            </a:r>
            <a:r>
              <a:rPr lang="pl-PL" sz="2400" dirty="0" smtClean="0">
                <a:latin typeface="Arial"/>
                <a:cs typeface="Arial"/>
              </a:rPr>
              <a:t>umiejętności</a:t>
            </a:r>
            <a:endParaRPr lang="en-US" sz="2400" dirty="0">
              <a:latin typeface="Arial"/>
              <a:cs typeface="Arial"/>
            </a:endParaRPr>
          </a:p>
          <a:p>
            <a:r>
              <a:rPr lang="pl-PL" sz="2400" dirty="0" smtClean="0">
                <a:latin typeface="Arial"/>
                <a:cs typeface="Arial"/>
              </a:rPr>
              <a:t>zdobywa wiedzę</a:t>
            </a:r>
            <a:endParaRPr lang="en-US" sz="2400" dirty="0">
              <a:latin typeface="Arial"/>
              <a:cs typeface="Arial"/>
            </a:endParaRPr>
          </a:p>
          <a:p>
            <a:r>
              <a:rPr lang="pl-PL" sz="2400" dirty="0" smtClean="0">
                <a:latin typeface="Arial"/>
                <a:cs typeface="Arial"/>
              </a:rPr>
              <a:t>wypełnia </a:t>
            </a:r>
            <a:r>
              <a:rPr lang="pl-PL" sz="2400" dirty="0">
                <a:latin typeface="Arial"/>
                <a:cs typeface="Arial"/>
              </a:rPr>
              <a:t>porządnie swoje obowiązki, ale potrafi też gospodarować swoim </a:t>
            </a:r>
            <a:r>
              <a:rPr lang="pl-PL" sz="2400" dirty="0" smtClean="0">
                <a:latin typeface="Arial"/>
                <a:cs typeface="Arial"/>
              </a:rPr>
              <a:t>czasem</a:t>
            </a:r>
            <a:endParaRPr lang="pl-PL" sz="2400" dirty="0">
              <a:latin typeface="Arial"/>
              <a:cs typeface="Arial"/>
            </a:endParaRPr>
          </a:p>
          <a:p>
            <a:r>
              <a:rPr lang="pl-PL" sz="2400" dirty="0" smtClean="0">
                <a:latin typeface="Arial"/>
                <a:cs typeface="Arial"/>
              </a:rPr>
              <a:t>to człowiek, </a:t>
            </a:r>
            <a:r>
              <a:rPr lang="pl-PL" sz="2400" dirty="0">
                <a:latin typeface="Arial"/>
                <a:cs typeface="Arial"/>
              </a:rPr>
              <a:t>u którego wykształciła się wewnętrzna potrzeba szacunku i dbałości przede wszystkim o drugiego </a:t>
            </a:r>
            <a:r>
              <a:rPr lang="pl-PL" sz="2400" dirty="0" smtClean="0">
                <a:latin typeface="Arial"/>
                <a:cs typeface="Arial"/>
              </a:rPr>
              <a:t>człowieka</a:t>
            </a:r>
            <a:endParaRPr lang="pl-PL" sz="2400" dirty="0">
              <a:latin typeface="Arial"/>
              <a:cs typeface="Arial"/>
            </a:endParaRPr>
          </a:p>
          <a:p>
            <a:r>
              <a:rPr lang="pl-PL" sz="2400" dirty="0" smtClean="0">
                <a:latin typeface="Arial"/>
                <a:cs typeface="Arial"/>
              </a:rPr>
              <a:t>otwartość </a:t>
            </a:r>
            <a:r>
              <a:rPr lang="pl-PL" sz="2400" dirty="0">
                <a:latin typeface="Arial"/>
                <a:cs typeface="Arial"/>
              </a:rPr>
              <a:t>na drugiego człowieka, chęć zrozumienia jego słabości </a:t>
            </a:r>
            <a:r>
              <a:rPr lang="pl-PL" dirty="0">
                <a:latin typeface="+mn-ea"/>
                <a:cs typeface="+mn-ea"/>
              </a:rPr>
              <a:t> </a:t>
            </a:r>
            <a:r>
              <a:rPr lang="pl-PL" sz="2400" dirty="0" smtClean="0">
                <a:latin typeface="Arial"/>
                <a:cs typeface="Arial"/>
              </a:rPr>
              <a:t>i </a:t>
            </a:r>
            <a:r>
              <a:rPr lang="pl-PL" sz="2400" dirty="0">
                <a:latin typeface="Arial"/>
                <a:cs typeface="Arial"/>
              </a:rPr>
              <a:t>potrzeb, gotowość do bezinteresownej pomocy, życzliwość i akceptowanie odmiennych poglądów oraz poszanowanie dla wszystkich elementów swojego </a:t>
            </a:r>
            <a:r>
              <a:rPr lang="pl-PL" sz="2400" dirty="0" smtClean="0">
                <a:latin typeface="Arial"/>
                <a:cs typeface="Arial"/>
              </a:rPr>
              <a:t>otoczenia</a:t>
            </a:r>
            <a:endParaRPr lang="pl-PL" sz="2400" dirty="0"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97715" y="240686"/>
            <a:ext cx="9404723" cy="1400530"/>
          </a:xfrm>
        </p:spPr>
        <p:txBody>
          <a:bodyPr/>
          <a:lstStyle/>
          <a:p>
            <a:r>
              <a:rPr lang="pl-PL" sz="4000" b="1" dirty="0">
                <a:solidFill>
                  <a:schemeClr val="tx1"/>
                </a:solidFill>
                <a:cs typeface="Calibri Light"/>
              </a:rPr>
              <a:t>Czym według Pana/Pani charakteryzuje się młody patriota ?</a:t>
            </a:r>
            <a:endParaRPr lang="pl-PL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10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552926"/>
            <a:ext cx="9404723" cy="1400530"/>
          </a:xfrm>
        </p:spPr>
        <p:txBody>
          <a:bodyPr/>
          <a:lstStyle/>
          <a:p>
            <a:r>
              <a:rPr lang="pl-PL" b="1" dirty="0" smtClean="0"/>
              <a:t>Dziękujemy za uwagę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2052918"/>
            <a:ext cx="9907066" cy="4195481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Autorzy:</a:t>
            </a:r>
          </a:p>
          <a:p>
            <a:r>
              <a:rPr lang="pl-PL" dirty="0" smtClean="0"/>
              <a:t>Kryspin </a:t>
            </a:r>
            <a:r>
              <a:rPr lang="pl-PL" dirty="0" err="1" smtClean="0"/>
              <a:t>Dreher</a:t>
            </a:r>
            <a:r>
              <a:rPr lang="pl-PL" dirty="0" smtClean="0"/>
              <a:t>, klasa 2TIL </a:t>
            </a:r>
          </a:p>
          <a:p>
            <a:r>
              <a:rPr lang="pl-PL" dirty="0" smtClean="0"/>
              <a:t>Radosław Matoga, klasa 2TIL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t="1" b="3352"/>
          <a:stretch/>
        </p:blipFill>
        <p:spPr>
          <a:xfrm>
            <a:off x="1603907" y="4053036"/>
            <a:ext cx="8905875" cy="17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78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21245" y="391340"/>
            <a:ext cx="9404723" cy="100531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  <a:cs typeface="Calibri Light"/>
              </a:rPr>
              <a:t>Lokalne </a:t>
            </a:r>
            <a:r>
              <a:rPr lang="pl-PL" b="1" dirty="0" smtClean="0">
                <a:solidFill>
                  <a:schemeClr val="tx1"/>
                </a:solidFill>
                <a:cs typeface="Calibri Light"/>
              </a:rPr>
              <a:t>widowiska </a:t>
            </a:r>
            <a:r>
              <a:rPr lang="pl-PL" b="1" dirty="0">
                <a:solidFill>
                  <a:schemeClr val="tx1"/>
                </a:solidFill>
                <a:cs typeface="Calibri Light"/>
              </a:rPr>
              <a:t>z hukiem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C6AF33-B617-44D1-86BC-8DC253AA2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1770" y="1684750"/>
            <a:ext cx="5656906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sz="2400" dirty="0">
                <a:latin typeface="Arial"/>
                <a:cs typeface="Arial"/>
              </a:rPr>
              <a:t>widowiska historyczne są bardzo dobrym sposobem na przedstawienie w przyjemny dla widza  sposób wydarzeń </a:t>
            </a:r>
            <a:r>
              <a:rPr lang="pl-PL" sz="2400" dirty="0" smtClean="0">
                <a:latin typeface="Arial"/>
                <a:cs typeface="Arial"/>
              </a:rPr>
              <a:t>historycznych</a:t>
            </a:r>
            <a:r>
              <a:rPr lang="pl-PL" sz="2400" dirty="0">
                <a:latin typeface="Arial"/>
                <a:cs typeface="Arial"/>
              </a:rPr>
              <a:t> </a:t>
            </a:r>
          </a:p>
          <a:p>
            <a:r>
              <a:rPr lang="pl-PL" sz="2400" dirty="0">
                <a:latin typeface="Arial"/>
                <a:cs typeface="Arial"/>
              </a:rPr>
              <a:t>w tym roku w Murowanej Goślinie odbywać się będzie widowisko historyczne Orzeł i Krzyż Niepodległa</a:t>
            </a:r>
          </a:p>
          <a:p>
            <a:r>
              <a:rPr lang="pl-PL" sz="2400" dirty="0">
                <a:latin typeface="Arial"/>
                <a:cs typeface="Arial"/>
              </a:rPr>
              <a:t>Orzeł i Krzyż </a:t>
            </a:r>
            <a:r>
              <a:rPr lang="pl-PL" sz="2400" dirty="0" smtClean="0">
                <a:latin typeface="Arial"/>
                <a:cs typeface="Arial"/>
              </a:rPr>
              <a:t>to największe </a:t>
            </a:r>
            <a:r>
              <a:rPr lang="pl-PL" sz="2400" dirty="0">
                <a:latin typeface="Arial"/>
                <a:cs typeface="Arial"/>
              </a:rPr>
              <a:t>widowiska plenerowe</a:t>
            </a:r>
          </a:p>
          <a:p>
            <a:r>
              <a:rPr lang="pl-PL" sz="2400" dirty="0">
                <a:latin typeface="Arial"/>
                <a:cs typeface="Arial"/>
              </a:rPr>
              <a:t>p</a:t>
            </a:r>
            <a:r>
              <a:rPr lang="pl-PL" sz="2400" dirty="0" smtClean="0">
                <a:latin typeface="Arial"/>
                <a:cs typeface="Arial"/>
              </a:rPr>
              <a:t>rzez </a:t>
            </a:r>
            <a:r>
              <a:rPr lang="pl-PL" sz="2400" dirty="0">
                <a:latin typeface="Arial"/>
                <a:cs typeface="Arial"/>
              </a:rPr>
              <a:t>1,5 h przedstawiają całą </a:t>
            </a:r>
            <a:r>
              <a:rPr lang="pl-PL" sz="2400" dirty="0" smtClean="0">
                <a:latin typeface="Arial"/>
                <a:cs typeface="Arial"/>
              </a:rPr>
              <a:t>historię </a:t>
            </a:r>
            <a:r>
              <a:rPr lang="pl-PL" sz="2400" dirty="0">
                <a:latin typeface="Arial"/>
                <a:cs typeface="Arial"/>
              </a:rPr>
              <a:t>P</a:t>
            </a:r>
            <a:r>
              <a:rPr lang="pl-PL" sz="2400" dirty="0" smtClean="0">
                <a:latin typeface="Arial"/>
                <a:cs typeface="Arial"/>
              </a:rPr>
              <a:t>olski</a:t>
            </a:r>
            <a:endParaRPr lang="pl-PL" sz="2400" dirty="0">
              <a:latin typeface="Arial"/>
              <a:cs typeface="Arial"/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D035A95A-8BAF-4D03-9A77-E6729639E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051" y="3569919"/>
            <a:ext cx="4171834" cy="3068876"/>
          </a:xfrm>
          <a:prstGeom prst="rect">
            <a:avLst/>
          </a:prstGeom>
        </p:spPr>
      </p:pic>
      <p:pic>
        <p:nvPicPr>
          <p:cNvPr id="8" name="Obraz 9">
            <a:extLst>
              <a:ext uri="{FF2B5EF4-FFF2-40B4-BE49-F238E27FC236}">
                <a16:creationId xmlns:a16="http://schemas.microsoft.com/office/drawing/2014/main" id="{9C6D8CE7-15FC-48E2-B610-0316C49EC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391" y="175365"/>
            <a:ext cx="3873395" cy="328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99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pomarańczowy, zewnętrzne&#10;&#10;Opis wygenerowany przy wysokim poziomie pewności">
            <a:extLst>
              <a:ext uri="{FF2B5EF4-FFF2-40B4-BE49-F238E27FC236}">
                <a16:creationId xmlns:a16="http://schemas.microsoft.com/office/drawing/2014/main" id="{776DB17A-0BD2-4E81-ADE0-18AB95B33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21"/>
          <a:stretch/>
        </p:blipFill>
        <p:spPr>
          <a:xfrm>
            <a:off x="461517" y="100207"/>
            <a:ext cx="5418372" cy="3036331"/>
          </a:xfrm>
          <a:prstGeom prst="rect">
            <a:avLst/>
          </a:prstGeom>
        </p:spPr>
      </p:pic>
      <p:pic>
        <p:nvPicPr>
          <p:cNvPr id="9" name="Obraz 9" descr="Obraz zawierający trawa, zewnętrzne, drzewo, droga&#10;&#10;Opis wygenerowany przy bardzo wysokim poziomie pewności">
            <a:extLst>
              <a:ext uri="{FF2B5EF4-FFF2-40B4-BE49-F238E27FC236}">
                <a16:creationId xmlns:a16="http://schemas.microsoft.com/office/drawing/2014/main" id="{8DC518A1-B9D6-451E-9EFF-F831BC678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54" b="5301"/>
          <a:stretch/>
        </p:blipFill>
        <p:spPr>
          <a:xfrm>
            <a:off x="201284" y="3233368"/>
            <a:ext cx="5938838" cy="3534765"/>
          </a:xfrm>
          <a:prstGeom prst="rect">
            <a:avLst/>
          </a:prstGeom>
        </p:spPr>
      </p:pic>
      <p:pic>
        <p:nvPicPr>
          <p:cNvPr id="11" name="Obraz 11" descr="Obraz zawierający wewnątrz, odzież&#10;&#10;Opis wygenerowany przy bardzo wysokim poziomie pewności">
            <a:extLst>
              <a:ext uri="{FF2B5EF4-FFF2-40B4-BE49-F238E27FC236}">
                <a16:creationId xmlns:a16="http://schemas.microsoft.com/office/drawing/2014/main" id="{061CCFBD-05AE-4AB7-965C-C770F2A61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512" y="425885"/>
            <a:ext cx="5584049" cy="607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2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F82413-D4F9-41A0-A465-1C817762F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298" y="1815670"/>
            <a:ext cx="5566799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>
                <a:latin typeface="Arial"/>
                <a:cs typeface="Arial"/>
              </a:rPr>
              <a:t>żywa lekcja </a:t>
            </a:r>
            <a:r>
              <a:rPr lang="pl-PL" sz="2400" dirty="0" smtClean="0">
                <a:latin typeface="Arial"/>
                <a:cs typeface="Arial"/>
              </a:rPr>
              <a:t>historii</a:t>
            </a:r>
            <a:endParaRPr lang="pl-PL" dirty="0">
              <a:cs typeface="Calibri"/>
            </a:endParaRPr>
          </a:p>
          <a:p>
            <a:r>
              <a:rPr lang="pl-PL" sz="2400" dirty="0">
                <a:latin typeface="Arial"/>
                <a:cs typeface="Arial"/>
              </a:rPr>
              <a:t>w</a:t>
            </a:r>
            <a:r>
              <a:rPr lang="pl-PL" sz="2400" dirty="0" smtClean="0">
                <a:latin typeface="Arial"/>
                <a:cs typeface="Arial"/>
              </a:rPr>
              <a:t>zbudzanie emocji</a:t>
            </a:r>
            <a:endParaRPr lang="pl-PL" sz="2400" dirty="0">
              <a:latin typeface="Arial"/>
              <a:cs typeface="Arial"/>
            </a:endParaRPr>
          </a:p>
          <a:p>
            <a:r>
              <a:rPr lang="pl-PL" sz="2400" dirty="0">
                <a:latin typeface="Arial"/>
                <a:cs typeface="Arial"/>
              </a:rPr>
              <a:t>wczuwanie się w </a:t>
            </a:r>
            <a:r>
              <a:rPr lang="pl-PL" sz="2400" dirty="0" smtClean="0">
                <a:latin typeface="Arial"/>
                <a:cs typeface="Arial"/>
              </a:rPr>
              <a:t>rekonstruowane czasy</a:t>
            </a:r>
            <a:endParaRPr lang="pl-PL" sz="2400" dirty="0">
              <a:latin typeface="Arial"/>
              <a:cs typeface="Arial"/>
            </a:endParaRPr>
          </a:p>
          <a:p>
            <a:r>
              <a:rPr lang="pl-PL" sz="2400" dirty="0" smtClean="0">
                <a:latin typeface="Arial"/>
                <a:cs typeface="Arial"/>
              </a:rPr>
              <a:t>przystępny sposób prezentacji</a:t>
            </a:r>
            <a:endParaRPr lang="pl-PL" sz="2400" dirty="0">
              <a:latin typeface="Arial"/>
              <a:cs typeface="Arial"/>
            </a:endParaRPr>
          </a:p>
          <a:p>
            <a:endParaRPr lang="pl-PL" sz="2400" dirty="0">
              <a:latin typeface="Arial"/>
              <a:cs typeface="Arial"/>
            </a:endParaRPr>
          </a:p>
          <a:p>
            <a:endParaRPr lang="pl-PL" sz="2400" dirty="0">
              <a:latin typeface="Arial"/>
              <a:cs typeface="Arial"/>
            </a:endParaRPr>
          </a:p>
        </p:txBody>
      </p:sp>
      <p:pic>
        <p:nvPicPr>
          <p:cNvPr id="5" name="Obraz 5" descr="Obraz zawierający osoba, śnieg, zewnętrzne, niebo&#10;&#10;Opis wygenerowany przy bardzo wysokim poziomie pewności">
            <a:extLst>
              <a:ext uri="{FF2B5EF4-FFF2-40B4-BE49-F238E27FC236}">
                <a16:creationId xmlns:a16="http://schemas.microsoft.com/office/drawing/2014/main" id="{20DE5A78-6D6F-4FF8-AB4D-B0A83DA90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732" y="2990293"/>
            <a:ext cx="5748519" cy="3358457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5353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  <a:cs typeface="Calibri Light"/>
              </a:rPr>
              <a:t>Rekonstrukcje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6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soba, zewnętrzne, baseball, płot&#10;&#10;Opis wygenerowany przy bardzo wysokim poziomie pewności">
            <a:extLst>
              <a:ext uri="{FF2B5EF4-FFF2-40B4-BE49-F238E27FC236}">
                <a16:creationId xmlns:a16="http://schemas.microsoft.com/office/drawing/2014/main" id="{D51A4018-7F8D-459F-9820-9CBD1188D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11" y="166724"/>
            <a:ext cx="4918585" cy="3499990"/>
          </a:xfrm>
          <a:prstGeom prst="rect">
            <a:avLst/>
          </a:prstGeom>
        </p:spPr>
      </p:pic>
      <p:pic>
        <p:nvPicPr>
          <p:cNvPr id="8" name="Obraz 8" descr="Obraz zawierający osoba, zewnętrzne, podłoże, niebo&#10;&#10;Opis wygenerowany przy bardzo wysokim poziomie pewności">
            <a:extLst>
              <a:ext uri="{FF2B5EF4-FFF2-40B4-BE49-F238E27FC236}">
                <a16:creationId xmlns:a16="http://schemas.microsoft.com/office/drawing/2014/main" id="{9EC5B6CB-255F-4541-BC24-C9F3A3C70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579" y="1640909"/>
            <a:ext cx="6283981" cy="4809169"/>
          </a:xfrm>
          <a:prstGeom prst="rect">
            <a:avLst/>
          </a:prstGeom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id="{DF9BB273-D543-4F4C-8661-86F05F7692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1" r="11996" b="7514"/>
          <a:stretch/>
        </p:blipFill>
        <p:spPr>
          <a:xfrm>
            <a:off x="371611" y="3844553"/>
            <a:ext cx="4751604" cy="28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14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E72C4C-16C6-412A-B3A2-D8766DA33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318" y="1901838"/>
            <a:ext cx="5234857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 smtClean="0">
                <a:latin typeface="Arial"/>
                <a:cs typeface="Arial"/>
              </a:rPr>
              <a:t>edukacja</a:t>
            </a:r>
          </a:p>
          <a:p>
            <a:r>
              <a:rPr lang="pl-PL" sz="2400" dirty="0" smtClean="0">
                <a:latin typeface="Arial"/>
                <a:cs typeface="Arial"/>
              </a:rPr>
              <a:t>kultywowanie pamięci</a:t>
            </a:r>
          </a:p>
          <a:p>
            <a:r>
              <a:rPr lang="pl-PL" sz="2400" dirty="0" smtClean="0">
                <a:latin typeface="Arial"/>
                <a:cs typeface="Arial"/>
              </a:rPr>
              <a:t>kreowanie </a:t>
            </a:r>
            <a:r>
              <a:rPr lang="pl-PL" sz="2400" dirty="0">
                <a:latin typeface="Arial"/>
                <a:cs typeface="Arial"/>
              </a:rPr>
              <a:t>postawy </a:t>
            </a:r>
            <a:r>
              <a:rPr lang="pl-PL" sz="2400" dirty="0" smtClean="0">
                <a:latin typeface="Arial"/>
                <a:cs typeface="Arial"/>
              </a:rPr>
              <a:t>patriotycznej</a:t>
            </a:r>
          </a:p>
          <a:p>
            <a:r>
              <a:rPr lang="pl-PL" sz="2400" dirty="0" smtClean="0">
                <a:latin typeface="Arial"/>
                <a:cs typeface="Arial"/>
              </a:rPr>
              <a:t>kreowanie </a:t>
            </a:r>
            <a:r>
              <a:rPr lang="pl-PL" sz="2400" dirty="0">
                <a:latin typeface="Arial"/>
                <a:cs typeface="Arial"/>
              </a:rPr>
              <a:t>postawy </a:t>
            </a:r>
            <a:r>
              <a:rPr lang="pl-PL" sz="2400" dirty="0" smtClean="0">
                <a:latin typeface="Arial"/>
                <a:cs typeface="Arial"/>
              </a:rPr>
              <a:t>obywatelskiej</a:t>
            </a:r>
            <a:endParaRPr lang="pl-PL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pl-PL" dirty="0">
              <a:latin typeface="Calibri"/>
              <a:cs typeface="Calibri"/>
            </a:endParaRPr>
          </a:p>
          <a:p>
            <a:pPr marL="0" indent="0">
              <a:buNone/>
            </a:pPr>
            <a:endParaRPr lang="pl-PL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pl-PL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pl-PL" dirty="0">
              <a:cs typeface="Calibri"/>
            </a:endParaRPr>
          </a:p>
        </p:txBody>
      </p:sp>
      <p:pic>
        <p:nvPicPr>
          <p:cNvPr id="8" name="Obraz 8" descr="Obraz zawierający osoba, wewnątrz, ściana, sufit&#10;&#10;Opis wygenerowany przy bardzo wysokim poziomie pewności">
            <a:extLst>
              <a:ext uri="{FF2B5EF4-FFF2-40B4-BE49-F238E27FC236}">
                <a16:creationId xmlns:a16="http://schemas.microsoft.com/office/drawing/2014/main" id="{62698BE6-91EF-4CA5-8235-BF4C1C379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" b="1991"/>
          <a:stretch/>
        </p:blipFill>
        <p:spPr>
          <a:xfrm>
            <a:off x="6100175" y="2319171"/>
            <a:ext cx="5811683" cy="4156786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8045" y="552471"/>
            <a:ext cx="9404723" cy="1400530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  <a:cs typeface="Calibri Light"/>
              </a:rPr>
              <a:t>Apele oraz akademie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372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soba, podłoże, osoby, grupa&#10;&#10;Opis wygenerowany przy bardzo wysokim poziomie pewności">
            <a:extLst>
              <a:ext uri="{FF2B5EF4-FFF2-40B4-BE49-F238E27FC236}">
                <a16:creationId xmlns:a16="http://schemas.microsoft.com/office/drawing/2014/main" id="{3BE13956-627B-4477-9D62-B97B77B7D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7207" y="2616915"/>
            <a:ext cx="5362205" cy="4021654"/>
          </a:xfrm>
          <a:prstGeom prst="rect">
            <a:avLst/>
          </a:prstGeom>
        </p:spPr>
      </p:pic>
      <p:pic>
        <p:nvPicPr>
          <p:cNvPr id="6" name="Obraz 6" descr="Obraz zawierający osoba, mundur wojskowy, podłoże, odzież&#10;&#10;Opis wygenerowany przy bardzo wysokim poziomie pewności">
            <a:extLst>
              <a:ext uri="{FF2B5EF4-FFF2-40B4-BE49-F238E27FC236}">
                <a16:creationId xmlns:a16="http://schemas.microsoft.com/office/drawing/2014/main" id="{214E0CFD-9CA6-4CE6-8820-7B5FA50D1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" r="1170" b="2114"/>
          <a:stretch/>
        </p:blipFill>
        <p:spPr>
          <a:xfrm>
            <a:off x="5743265" y="175364"/>
            <a:ext cx="4302609" cy="2317315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E6BFF8B1-1B88-4610-AE19-F3D586B2A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67" b="1010"/>
          <a:stretch/>
        </p:blipFill>
        <p:spPr>
          <a:xfrm>
            <a:off x="651204" y="199398"/>
            <a:ext cx="4680415" cy="64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4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C0E68F-6B60-4426-9607-DAFE0DD24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>
                <a:latin typeface="Arial"/>
                <a:cs typeface="Arial"/>
              </a:rPr>
              <a:t>lokalna </a:t>
            </a:r>
            <a:r>
              <a:rPr lang="pl-PL" sz="2400" dirty="0" smtClean="0">
                <a:latin typeface="Arial"/>
                <a:cs typeface="Arial"/>
              </a:rPr>
              <a:t>historia</a:t>
            </a:r>
            <a:endParaRPr lang="pl-PL" sz="2400" dirty="0">
              <a:latin typeface="Arial"/>
              <a:cs typeface="Arial"/>
            </a:endParaRPr>
          </a:p>
          <a:p>
            <a:r>
              <a:rPr lang="pl-PL" sz="2400" dirty="0">
                <a:latin typeface="Arial"/>
                <a:cs typeface="Arial"/>
              </a:rPr>
              <a:t>patriotyczna </a:t>
            </a:r>
            <a:r>
              <a:rPr lang="pl-PL" sz="2400" dirty="0" smtClean="0">
                <a:latin typeface="Arial"/>
                <a:cs typeface="Arial"/>
              </a:rPr>
              <a:t>postawa</a:t>
            </a:r>
            <a:endParaRPr lang="pl-PL" sz="2400" dirty="0">
              <a:latin typeface="Arial"/>
              <a:cs typeface="Arial"/>
            </a:endParaRPr>
          </a:p>
          <a:p>
            <a:r>
              <a:rPr lang="pl-PL" sz="2400" dirty="0" smtClean="0">
                <a:latin typeface="Arial"/>
                <a:cs typeface="Arial"/>
              </a:rPr>
              <a:t>integracja środowisk lokalnych</a:t>
            </a:r>
            <a:endParaRPr lang="pl-PL" sz="2400" dirty="0">
              <a:latin typeface="Arial"/>
              <a:cs typeface="Arial"/>
            </a:endParaRPr>
          </a:p>
          <a:p>
            <a:r>
              <a:rPr lang="pl-PL" sz="2400" dirty="0">
                <a:latin typeface="Arial"/>
                <a:cs typeface="Arial"/>
              </a:rPr>
              <a:t>upamiętnienie lokalnych </a:t>
            </a:r>
            <a:r>
              <a:rPr lang="pl-PL" sz="2400" dirty="0" smtClean="0">
                <a:latin typeface="Arial"/>
                <a:cs typeface="Arial"/>
              </a:rPr>
              <a:t>bohaterów</a:t>
            </a:r>
            <a:r>
              <a:rPr lang="pl-PL" sz="2400" dirty="0">
                <a:latin typeface="Arial"/>
                <a:cs typeface="Arial"/>
              </a:rPr>
              <a:t> </a:t>
            </a:r>
          </a:p>
          <a:p>
            <a:r>
              <a:rPr lang="pl-PL" sz="2400" dirty="0">
                <a:latin typeface="Arial"/>
                <a:cs typeface="Arial"/>
              </a:rPr>
              <a:t>wspólne </a:t>
            </a:r>
            <a:r>
              <a:rPr lang="pl-PL" sz="2400" dirty="0" smtClean="0">
                <a:latin typeface="Arial"/>
                <a:cs typeface="Arial"/>
              </a:rPr>
              <a:t>kultywowanie, m.in.: poprzez śpiew, recytację</a:t>
            </a:r>
            <a:endParaRPr lang="pl-PL" sz="2400" dirty="0"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  <a:cs typeface="Calibri Light"/>
              </a:rPr>
              <a:t>Lokalne </a:t>
            </a:r>
            <a:r>
              <a:rPr lang="pl-PL" b="1" dirty="0" smtClean="0">
                <a:solidFill>
                  <a:schemeClr val="tx1"/>
                </a:solidFill>
                <a:cs typeface="Calibri Light"/>
              </a:rPr>
              <a:t>uroczystości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8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soba, budynek, zewnętrzne, podłoże&#10;&#10;Opis wygenerowany przy bardzo wysokim poziomie pewności">
            <a:extLst>
              <a:ext uri="{FF2B5EF4-FFF2-40B4-BE49-F238E27FC236}">
                <a16:creationId xmlns:a16="http://schemas.microsoft.com/office/drawing/2014/main" id="{57E9B595-61D6-42E6-A9F6-96E12070C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419" y="236706"/>
            <a:ext cx="5441877" cy="3190457"/>
          </a:xfrm>
          <a:prstGeom prst="rect">
            <a:avLst/>
          </a:prstGeom>
        </p:spPr>
      </p:pic>
      <p:pic>
        <p:nvPicPr>
          <p:cNvPr id="8" name="Obraz 8" descr="Obraz zawierający osoba, niebo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25CFA63F-EA1D-4793-A9BD-B6B4048F7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98" y="3552423"/>
            <a:ext cx="5747942" cy="3069312"/>
          </a:xfrm>
          <a:prstGeom prst="rect">
            <a:avLst/>
          </a:prstGeom>
        </p:spPr>
      </p:pic>
      <p:pic>
        <p:nvPicPr>
          <p:cNvPr id="6" name="Obraz 6" descr="Obraz zawierający podłoże, osoba, wewnątrz, taniec&#10;&#10;Opis wygenerowany przy bardzo wysokim poziomie pewności">
            <a:extLst>
              <a:ext uri="{FF2B5EF4-FFF2-40B4-BE49-F238E27FC236}">
                <a16:creationId xmlns:a16="http://schemas.microsoft.com/office/drawing/2014/main" id="{C4F1B695-7F7F-4F1B-8707-D8E927A7D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67" y="1216428"/>
            <a:ext cx="5243230" cy="3490408"/>
          </a:xfrm>
          <a:prstGeom prst="rect">
            <a:avLst/>
          </a:prstGeom>
        </p:spPr>
      </p:pic>
      <p:pic>
        <p:nvPicPr>
          <p:cNvPr id="10" name="Obraz 10" descr="Obraz zawierający budynek, osoba, podłoże, zewnętrzne&#10;&#10;Opis wygenerowany przy bardzo wysokim poziomie pewności">
            <a:extLst>
              <a:ext uri="{FF2B5EF4-FFF2-40B4-BE49-F238E27FC236}">
                <a16:creationId xmlns:a16="http://schemas.microsoft.com/office/drawing/2014/main" id="{2F310A50-76D3-406C-99BD-07AF29696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96" y="4221163"/>
            <a:ext cx="4997402" cy="240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40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85</TotalTime>
  <Words>197</Words>
  <Application>Microsoft Office PowerPoint</Application>
  <PresentationFormat>Panoramiczny</PresentationFormat>
  <Paragraphs>52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Wingdings 3</vt:lpstr>
      <vt:lpstr>Jon</vt:lpstr>
      <vt:lpstr> </vt:lpstr>
      <vt:lpstr>Lokalne widowiska z hukiem</vt:lpstr>
      <vt:lpstr>Prezentacja programu PowerPoint</vt:lpstr>
      <vt:lpstr>Rekonstrukcje</vt:lpstr>
      <vt:lpstr>Prezentacja programu PowerPoint</vt:lpstr>
      <vt:lpstr>Apele oraz akademie</vt:lpstr>
      <vt:lpstr>Prezentacja programu PowerPoint</vt:lpstr>
      <vt:lpstr>Lokalne uroczystości</vt:lpstr>
      <vt:lpstr>Prezentacja programu PowerPoint</vt:lpstr>
      <vt:lpstr>Szlak Niepodległościowy</vt:lpstr>
      <vt:lpstr>Prezentacja programu PowerPoint</vt:lpstr>
      <vt:lpstr>Czym według Ciebie charakteryzuje się młody patriota?</vt:lpstr>
      <vt:lpstr>Czym według Pana/Pani charakteryzuje się młody patriota ?</vt:lpstr>
      <vt:lpstr>Dziękujemy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 Odzyskania Niepodległości Szczególna Rocznica  i  szczególne obchody</dc:title>
  <dc:creator>Kryspin Dreher</dc:creator>
  <cp:lastModifiedBy>Użytkownik systemu Windows</cp:lastModifiedBy>
  <cp:revision>31</cp:revision>
  <dcterms:created xsi:type="dcterms:W3CDTF">2012-08-15T16:54:36Z</dcterms:created>
  <dcterms:modified xsi:type="dcterms:W3CDTF">2018-03-16T10:56:52Z</dcterms:modified>
</cp:coreProperties>
</file>