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93" r:id="rId2"/>
    <p:sldId id="394" r:id="rId3"/>
    <p:sldId id="395" r:id="rId4"/>
    <p:sldId id="396" r:id="rId5"/>
    <p:sldId id="397" r:id="rId6"/>
    <p:sldId id="402" r:id="rId7"/>
    <p:sldId id="398" r:id="rId8"/>
    <p:sldId id="403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25" r:id="rId17"/>
    <p:sldId id="426" r:id="rId18"/>
    <p:sldId id="416" r:id="rId19"/>
    <p:sldId id="427" r:id="rId20"/>
    <p:sldId id="417" r:id="rId21"/>
    <p:sldId id="429" r:id="rId22"/>
    <p:sldId id="428" r:id="rId23"/>
    <p:sldId id="421" r:id="rId24"/>
    <p:sldId id="418" r:id="rId25"/>
    <p:sldId id="424" r:id="rId26"/>
    <p:sldId id="419" r:id="rId27"/>
    <p:sldId id="422" r:id="rId28"/>
    <p:sldId id="423" r:id="rId29"/>
    <p:sldId id="401" r:id="rId3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3" autoAdjust="0"/>
    <p:restoredTop sz="90860" autoAdjust="0"/>
  </p:normalViewPr>
  <p:slideViewPr>
    <p:cSldViewPr>
      <p:cViewPr varScale="1">
        <p:scale>
          <a:sx n="77" d="100"/>
          <a:sy n="77" d="100"/>
        </p:scale>
        <p:origin x="162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34723-5ED1-48A0-BCB2-DB9C6ADA0662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F04E2-E59D-403B-975B-8979EFA2E7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16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5FA82-D3F2-4DCB-BF9B-77BD2ADB3975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1DF7D-DA01-4301-A51E-14A142DCCD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41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L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948264" y="5949280"/>
            <a:ext cx="219573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kladka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233"/>
            <a:ext cx="9144000" cy="6853767"/>
          </a:xfrm>
          <a:prstGeom prst="rect">
            <a:avLst/>
          </a:prstGeom>
        </p:spPr>
      </p:pic>
      <p:pic>
        <p:nvPicPr>
          <p:cNvPr id="11" name="Obraz 10" descr="logo-watchdog-bia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8986" y="260648"/>
            <a:ext cx="3986990" cy="1224136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>
            <a:off x="0" y="0"/>
            <a:ext cx="179512" cy="1131590"/>
          </a:xfrm>
          <a:prstGeom prst="rect">
            <a:avLst/>
          </a:prstGeom>
          <a:solidFill>
            <a:srgbClr val="97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3AA1B-F17F-4516-8CE1-CC9F43C7815C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3AA1B-F17F-4516-8CE1-CC9F43C7815C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3AA1B-F17F-4516-8CE1-CC9F43C7815C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3AA1B-F17F-4516-8CE1-CC9F43C7815C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3AA1B-F17F-4516-8CE1-CC9F43C7815C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3AA1B-F17F-4516-8CE1-CC9F43C7815C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3AA1B-F17F-4516-8CE1-CC9F43C7815C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3AA1B-F17F-4516-8CE1-CC9F43C7815C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3AA1B-F17F-4516-8CE1-CC9F43C7815C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3AA1B-F17F-4516-8CE1-CC9F43C7815C}" type="datetimeFigureOut">
              <a:rPr lang="pl-PL" smtClean="0"/>
              <a:pPr/>
              <a:t>23.01.2019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881C-CEB5-4E99-8E1E-684C21A1F6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67544" y="1886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2" descr="D:\Watchdog PL\Watchdog--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6093296"/>
            <a:ext cx="2004128" cy="71765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 userDrawn="1"/>
        </p:nvSpPr>
        <p:spPr>
          <a:xfrm>
            <a:off x="0" y="0"/>
            <a:ext cx="179512" cy="1131590"/>
          </a:xfrm>
          <a:prstGeom prst="rect">
            <a:avLst/>
          </a:prstGeom>
          <a:solidFill>
            <a:srgbClr val="972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490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Wybrane problemy regulacji dotyczących 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Inicjatywy lokalnej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467544" y="116632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</a:t>
            </a:fld>
            <a:endParaRPr lang="pl-PL" dirty="0"/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A5A08B41-DD5C-4E62-9F7D-6E49553A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96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Kto jest uprawniony „do” inicjatywy lokalnej </a:t>
            </a:r>
            <a:br>
              <a:rPr lang="pl-PL" b="1" dirty="0">
                <a:solidFill>
                  <a:srgbClr val="972333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Mieszkańcy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Mogą składać wniosek samodzielnie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albo za pośrednictwem określonych podmiotów</a:t>
            </a:r>
            <a:endParaRPr lang="pl-PL" sz="2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949AAAF8-F681-4ED1-9BE4-1F14B330F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4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Kto jest uprawniony „do” inicjatywy lokalnej </a:t>
            </a:r>
            <a:br>
              <a:rPr lang="pl-PL" b="1" dirty="0">
                <a:solidFill>
                  <a:srgbClr val="972333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1. stowarzyszeń,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2. fundacji,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3. osób prawnych i jednostek organizacyjnych działających na podstawie przepisów o stosunku Państwa do Kościoła Katolickiego w Rzeczypospolitej Polskiej, o stosunku Państwa do innych kościołów i związków wyznaniowych oraz o gwarancjach wolności sumienia i wyznania, jeżeli ich cele statutowe obejmują prowadzenie działalności pożytku publicznego;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47168F8A-7E8F-42CE-A3AA-A8CD9A64C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5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Kto jest uprawniony „do” inicjatywy lokalnej </a:t>
            </a:r>
            <a:br>
              <a:rPr lang="pl-PL" b="1" dirty="0">
                <a:solidFill>
                  <a:srgbClr val="972333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4. stowarzyszeń jednostek samorządu terytorialnego;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5. spółdzielni socjalnych;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6. spółek akcyjnych i spółek z ograniczoną odpowiedzialnością oraz klubów sportowych będących spółkami działającymi na podstawie przepisów ustawy o sporcie, które nie działają w celu osiągnięcia zysku oraz przeznaczają całość dochodu na realizację celów statutowych oraz nie przeznaczają zysku do podziału między swoich udziałowców, akcjonariuszy i pracowników.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580DEE25-6327-45A0-8667-FC57488A7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00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Forma zgłaszania pomysłów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wniosek składany w ramach inicjatywy lokalnej stanowi wniosek w rozumieniu Kodeksu postępowania administracyjnego – art. 241 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BA7C6FC1-B94C-4C77-BBAE-E124D51E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1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Forma zgłaszania pomysłów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wniosek składany w ramach inicjatywy lokalnej stanowi wniosek w rozumieniu Kodeksu postępowania administracyjnego – art. 241 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Treść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Terminy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Sposób załatwienia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3FF088A6-552F-4E28-B20C-DA2522D9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80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Forma zgłaszania pomysłów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każdy złożony wniosek rodzi obowiązek odpowiedzi, a odmowa realizacji inicjatywy lokalnej uzasadnienia.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nie każdy zgłaszany projekt może być skierowany do realizacji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każda odmowa musi być szczegółowo uzasadniona, co powoduje, że mieszkańcy mogą dowiedzieć się z jakich powodów ich pomysł nie został zaakceptowany</a:t>
            </a:r>
            <a:endParaRPr lang="pl-PL" sz="2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754FC900-087D-4383-B87E-54CD0903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034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Forma zgłaszania pomysłów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EE0BC2C-45A9-408E-99B2-AC2612DE8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5" y="1103908"/>
            <a:ext cx="4780302" cy="3333204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E7D3FAD-525C-4A21-ADA4-218A3D2A6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08920"/>
            <a:ext cx="5099140" cy="3333204"/>
          </a:xfrm>
          <a:prstGeom prst="rect">
            <a:avLst/>
          </a:prstGeom>
        </p:spPr>
      </p:pic>
      <p:pic>
        <p:nvPicPr>
          <p:cNvPr id="10" name="Obraz 3" descr="masz glos _ logotyp _ bez tla-600x600">
            <a:extLst>
              <a:ext uri="{FF2B5EF4-FFF2-40B4-BE49-F238E27FC236}">
                <a16:creationId xmlns:a16="http://schemas.microsoft.com/office/drawing/2014/main" id="{8B78FCF0-6663-45BA-B15B-E0532742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98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Forma zgłaszania pomysłów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E7D3FAD-525C-4A21-ADA4-218A3D2A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08920"/>
            <a:ext cx="5099140" cy="3333204"/>
          </a:xfrm>
          <a:prstGeom prst="rect">
            <a:avLst/>
          </a:prstGeo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68FB7C25-0E92-495B-B9E6-14C8AE27D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" y="901874"/>
            <a:ext cx="5249212" cy="3967286"/>
          </a:xfr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6368477-DD0B-47BC-B122-DDCAD48DE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11310"/>
            <a:ext cx="5099140" cy="3930814"/>
          </a:xfrm>
          <a:prstGeom prst="rect">
            <a:avLst/>
          </a:prstGeom>
        </p:spPr>
      </p:pic>
      <p:pic>
        <p:nvPicPr>
          <p:cNvPr id="15" name="Obraz 3" descr="masz glos _ logotyp _ bez tla-600x600">
            <a:extLst>
              <a:ext uri="{FF2B5EF4-FFF2-40B4-BE49-F238E27FC236}">
                <a16:creationId xmlns:a16="http://schemas.microsoft.com/office/drawing/2014/main" id="{2EF96633-C065-4198-BF24-AADD2826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107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Uchwała – jest obowiązkowa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Organ stanowiący jednostki samorządu terytorialnego określa tryb i szczegółowe kryteria oceny wniosków o realizację zadania publicznego w ramach inicjatywy lokalnej.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Szczegółowe kryteria oceny powinny uwzględniać przede wszystkim wkład pracy społecznej w realizację inicjatywy lokalnej</a:t>
            </a:r>
            <a:endParaRPr lang="pl-PL" sz="2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6BFF9244-AE3A-43F8-AA23-0DD54F0D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4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Uchwała – jest obowiązkowa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8E22A69-D747-429F-B243-7B08B5BC5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1874"/>
            <a:ext cx="4966623" cy="4349750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2AC2436-B3D6-4A9D-8C90-99D3BDE77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04" y="1988840"/>
            <a:ext cx="4691392" cy="3967286"/>
          </a:xfrm>
          <a:prstGeom prst="rect">
            <a:avLst/>
          </a:prstGeom>
        </p:spPr>
      </p:pic>
      <p:pic>
        <p:nvPicPr>
          <p:cNvPr id="10" name="Obraz 3" descr="masz glos _ logotyp _ bez tla-600x600">
            <a:extLst>
              <a:ext uri="{FF2B5EF4-FFF2-40B4-BE49-F238E27FC236}">
                <a16:creationId xmlns:a16="http://schemas.microsoft.com/office/drawing/2014/main" id="{41999CDC-945C-4701-9FAE-47A828C2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79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490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800" dirty="0"/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>
                <a:solidFill>
                  <a:srgbClr val="972333"/>
                </a:solidFill>
              </a:rPr>
              <a:t>Czym </a:t>
            </a:r>
            <a:r>
              <a:rPr lang="pl-PL" sz="2800" b="1" cap="all" dirty="0">
                <a:solidFill>
                  <a:srgbClr val="972333"/>
                </a:solidFill>
              </a:rPr>
              <a:t>jest inicjatywa lokalna?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467544" y="116632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991D5AF9-FD3A-4646-9A53-2E8F6E7C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8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Co dalej po akceptacji wniosku?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Organ wykonawczy jednostki samorządu terytorialnego wspólnie z wnioskodawcą opracowuje dokumenty niezbędne do przeprowadzenia inicjatywy lokalnej, w tym harmonogram i kosztorys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Grafika 6" descr="Kanapa">
            <a:extLst>
              <a:ext uri="{FF2B5EF4-FFF2-40B4-BE49-F238E27FC236}">
                <a16:creationId xmlns:a16="http://schemas.microsoft.com/office/drawing/2014/main" id="{1B258DCF-2191-46A7-AD8A-CF6A89AFA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1960" y="4437112"/>
            <a:ext cx="914400" cy="914400"/>
          </a:xfrm>
          <a:prstGeom prst="rect">
            <a:avLst/>
          </a:prstGeom>
        </p:spPr>
      </p:pic>
      <p:pic>
        <p:nvPicPr>
          <p:cNvPr id="8" name="Obraz 3" descr="masz glos _ logotyp _ bez tla-600x600">
            <a:extLst>
              <a:ext uri="{FF2B5EF4-FFF2-40B4-BE49-F238E27FC236}">
                <a16:creationId xmlns:a16="http://schemas.microsoft.com/office/drawing/2014/main" id="{F7D44A6A-A6A8-475F-B78C-F5990A63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8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Co dalej po akceptacji wniosku?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Po uwzględnieniu wniosku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organ wykonawczy jednostki samorządu terytorialnego zawiera na czas określony umowę o wykonanie inicjatywy lokalnej z wnioskodawcą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Stroną takiej umowy zawszę są wnioskodawcy – mieszkańcy – niezależnie od tego czy składali wniosek osobiście, czy też nie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Grafika 6" descr="Dokument">
            <a:extLst>
              <a:ext uri="{FF2B5EF4-FFF2-40B4-BE49-F238E27FC236}">
                <a16:creationId xmlns:a16="http://schemas.microsoft.com/office/drawing/2014/main" id="{A35604E9-6D6F-43DE-9440-7F8000120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914400"/>
          </a:xfrm>
          <a:prstGeom prst="rect">
            <a:avLst/>
          </a:prstGeom>
        </p:spPr>
      </p:pic>
      <p:pic>
        <p:nvPicPr>
          <p:cNvPr id="8" name="Obraz 3" descr="masz glos _ logotyp _ bez tla-600x600">
            <a:extLst>
              <a:ext uri="{FF2B5EF4-FFF2-40B4-BE49-F238E27FC236}">
                <a16:creationId xmlns:a16="http://schemas.microsoft.com/office/drawing/2014/main" id="{572378AA-155B-434B-9A6E-B682B1BE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541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Co dalej po akceptacji wniosku?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Po uwzględnieniu wniosku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organ wykonawczy jednostki samorządu terytorialnego zawiera na czas określony umowę o wykonanie inicjatywy lokalnej z wnioskodawcą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Stroną takiej umowy zawszę są wnioskodawcy – mieszkańcy – niezależnie od tego czy składali wniosek osobiście, czy też nie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Grafika 6" descr="Dokument">
            <a:extLst>
              <a:ext uri="{FF2B5EF4-FFF2-40B4-BE49-F238E27FC236}">
                <a16:creationId xmlns:a16="http://schemas.microsoft.com/office/drawing/2014/main" id="{A35604E9-6D6F-43DE-9440-7F8000120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914400"/>
          </a:xfrm>
          <a:prstGeom prst="rect">
            <a:avLst/>
          </a:prstGeom>
        </p:spPr>
      </p:pic>
      <p:pic>
        <p:nvPicPr>
          <p:cNvPr id="8" name="Obraz 3" descr="masz glos _ logotyp _ bez tla-600x600">
            <a:extLst>
              <a:ext uri="{FF2B5EF4-FFF2-40B4-BE49-F238E27FC236}">
                <a16:creationId xmlns:a16="http://schemas.microsoft.com/office/drawing/2014/main" id="{F786715E-0110-482C-AF00-83B871BE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610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Co dalej po akceptacji wniosku?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Do niezbędnych elementów umów zaliczyć należy: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przedmiot inicjatywy lokalnej,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kosztorys,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harmonogram,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określenie świadczeń mieszkańców,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zobowiązań jednostki samorządu terytorialnego,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ewentualnie zasady przekazania rzeczy niezbędnych do realizacji inicjatywy lokalnej.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F880C57B-6C7F-4E4A-893F-F34591987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402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JST – co może „włożyć” do inicjatywy lokalnej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Ustawa określa, że wnioskodawca może otrzymać od jednostki samorządu terytorialnego na czas trwania umowy rzeczy konieczne do wykonania inicjatywy lokalnej.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np. urządzeń koniecznych do realizacji danego przedsięwzięcia.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Jednakże błędnym byłoby przyjęcie twierdzenia, że jednostka samorządu terytorialnego poza przekazaniem rzeczy nie może dokonywać innych czynności. </a:t>
            </a:r>
            <a:endParaRPr lang="pl-PL" sz="2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61ACB5B9-B9CC-493D-8C70-B8C06DD0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041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JST – co może „włożyć” do inicjatywy lokalnej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Jednostka samorządu terytorialnego nie może przekazać mieszkańcom środków finansowych</a:t>
            </a:r>
            <a:endParaRPr lang="pl-PL" sz="2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3491FE17-2EE8-4D55-9457-1C0B9407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82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Mieszkańcy – jakie mają obowiązki/prawa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mieszkańcy mogą zobowiązać się do: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457200" indent="-457200" algn="ctr">
              <a:spcBef>
                <a:spcPts val="0"/>
              </a:spcBef>
              <a:buClr>
                <a:srgbClr val="C00000"/>
              </a:buClr>
              <a:buSzPct val="80000"/>
              <a:buAutoNum type="arabicPeriod"/>
            </a:pPr>
            <a:r>
              <a:rPr lang="pl-PL" sz="2200" b="1" cap="all" dirty="0">
                <a:solidFill>
                  <a:srgbClr val="972333"/>
                </a:solidFill>
              </a:rPr>
              <a:t>świadczenia pracy społecznej – niezbędny element wniosku,</a:t>
            </a:r>
          </a:p>
          <a:p>
            <a:pPr marL="457200" indent="-457200" algn="ctr">
              <a:spcBef>
                <a:spcPts val="0"/>
              </a:spcBef>
              <a:buClr>
                <a:srgbClr val="C00000"/>
              </a:buClr>
              <a:buSzPct val="80000"/>
              <a:buAutoNum type="arabicPeriod"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2. świadczenia pieniężnego,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3. przekazania rzeczy.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99DDF97C-8D1E-4DF1-8B82-92710430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67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Mieszkańcy – jakie mają obowiązki/prawa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Mieszkańcy mogą dokonać zakupy określonej rzeczy i przekazać ją w ramach realizowanej inicjatywy lokalnej – będzie to świadczenie rzeczowe.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Natomiast przekazanie określonych środków finansowych jednostce samorządu terytorialnego będzie świadczeniem pieniężnym.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5297A7B8-C7C8-4211-8615-9525C365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27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Mieszkańcy – jakie mają obowiązki/prawa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w każdym realizowanym przedsięwzięciu mogą być uwzględnione trzy zobowiązania, dwa albo jedno.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200" b="1" cap="all" dirty="0">
                <a:solidFill>
                  <a:srgbClr val="972333"/>
                </a:solidFill>
              </a:rPr>
              <a:t>Nie muszą się mieszkańcy zobowiązywać do każdego wymienionego w ustawie świadczenia.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4A751EAD-AEC9-41E4-AED0-54D6578B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06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490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>
                <a:solidFill>
                  <a:srgbClr val="972333"/>
                </a:solidFill>
              </a:rPr>
              <a:t>Szymon Osowski</a:t>
            </a:r>
            <a:endParaRPr lang="pl-PL" sz="2800" b="1" cap="all" dirty="0">
              <a:solidFill>
                <a:srgbClr val="972333"/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467544" y="116632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29</a:t>
            </a:fld>
            <a:endParaRPr lang="pl-PL" dirty="0"/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273A8362-D1A9-48A1-869E-A2C3B3ED0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98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490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Inicjatywa lokalna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Budżet Obywatelski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Fundusz sołecki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46855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467544" y="116632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AE9A34C1-ED24-4196-BC49-569B2B2D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68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49080"/>
          </a:xfrm>
        </p:spPr>
        <p:txBody>
          <a:bodyPr numCol="2"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Ustawa z dnia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22 stycznia 2010 r. o zmianie ustawy o działalności pożytku publicznego i o wolontariacie oraz niektórych innych ustaw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wprowadzono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Możliwość realizowania przez mieszkańców przedsięwzięć wraz z gminą</a:t>
            </a:r>
            <a:endParaRPr lang="pl-PL" sz="20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467544" y="116632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07EEA6F6-E4C3-4320-ACCE-38E0243E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6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346" y="841797"/>
            <a:ext cx="8229600" cy="4349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1400" dirty="0"/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1800" b="1" cap="all" dirty="0">
                <a:solidFill>
                  <a:srgbClr val="972333"/>
                </a:solidFill>
              </a:rPr>
              <a:t>nowa forma współpracy, która ma służyć pobudzeniu działań obywateli w celu wspólnego rozwiązywania ważnych spraw społeczności lokalnych.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1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1800" b="1" cap="all" dirty="0">
                <a:solidFill>
                  <a:srgbClr val="972333"/>
                </a:solidFill>
              </a:rPr>
              <a:t>Najczęstszą przyczyną ograniczającą ich aktywność obywatelską jest brak adekwatnej formy prawnej do DZIAŁANIA I WSPÓLNEGO ZAŁATWIANIA POTRZEB.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1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1800" b="1" cap="all" dirty="0">
                <a:solidFill>
                  <a:srgbClr val="972333"/>
                </a:solidFill>
              </a:rPr>
              <a:t>inicjatywy lokalnych liderów zazwyczaj mają charakter spontaniczny i okresowy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1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1800" b="1" cap="all" dirty="0">
                <a:solidFill>
                  <a:srgbClr val="972333"/>
                </a:solidFill>
              </a:rPr>
              <a:t>Członkowie społeczności lokalnych organizują się przede wszystkim dla wykonania inicjatyw o charakterze zadaniowym, opierających się na wkładzie pracy, dla których dotychczasowe formy są zbyt złożone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14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467544" y="116632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2A4D9A25-C990-46FD-8C83-5E583065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761347"/>
            <a:ext cx="8229600" cy="4349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1800" dirty="0"/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1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1800" b="1" cap="all" dirty="0">
                <a:solidFill>
                  <a:srgbClr val="972333"/>
                </a:solidFill>
              </a:rPr>
              <a:t>Opiera się na założeniu, iż u podstaw umowy istnieją wcześniejsze dobre relacje między gminą a aktywizującymi się grupami obywateli oraz na dobrej wierze jako fundamencie współpracy.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1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1800" b="1" cap="all" dirty="0">
                <a:solidFill>
                  <a:srgbClr val="972333"/>
                </a:solidFill>
              </a:rPr>
              <a:t>W formule wykonywania inicjatywy lokalnej należy przede wszystkim dopatrywać się aktywności obywateli jako jednostek zorganizowanych w stowarzyszeniu zwykłym oraz aktywizowania grup obywateli, którzy nigdy nie uczestniczyli w aktywności społecznej oraz budowaniu społeczeństwa obywatelskiego. </a:t>
            </a:r>
            <a:endParaRPr lang="pl-PL" sz="18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467544" y="116632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85887594-16FC-497E-A2E7-B48C613E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50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86474"/>
            <a:ext cx="8229600" cy="5246781"/>
          </a:xfrm>
        </p:spPr>
        <p:txBody>
          <a:bodyPr numCol="2"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Inicjatywa lokalna jest ŁATWYM rozwiązaniem umożliwiającym realizację, przy wykorzystaniu zaangażowania mieszkańców i ich pracy, zadań jednostek samorządy terytorialnego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mieszkańcy sami sygnalizują i inicjują POMYSŁY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467544" y="116632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CF190397-4D9C-4B01-AB34-CA6A2646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43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689273"/>
            <a:ext cx="8229600" cy="850106"/>
          </a:xfrm>
        </p:spPr>
        <p:txBody>
          <a:bodyPr>
            <a:normAutofit fontScale="90000"/>
          </a:bodyPr>
          <a:lstStyle/>
          <a:p>
            <a:pPr marL="0" indent="0" algn="ctr">
              <a:spcBef>
                <a:spcPts val="0"/>
              </a:spcBef>
            </a:pPr>
            <a:br>
              <a:rPr lang="pl-PL" b="1" dirty="0">
                <a:solidFill>
                  <a:srgbClr val="972333"/>
                </a:solidFill>
              </a:rPr>
            </a:br>
            <a:br>
              <a:rPr lang="pl-PL" b="1" dirty="0">
                <a:solidFill>
                  <a:srgbClr val="972333"/>
                </a:solidFill>
              </a:rPr>
            </a:br>
            <a:br>
              <a:rPr lang="pl-PL" b="1" dirty="0">
                <a:solidFill>
                  <a:srgbClr val="972333"/>
                </a:solidFill>
              </a:rPr>
            </a:br>
            <a:r>
              <a:rPr lang="pl-PL" b="1" dirty="0">
                <a:solidFill>
                  <a:srgbClr val="972333"/>
                </a:solidFill>
              </a:rPr>
              <a:t>Jakie działania można realizować w ramach inicjatywy lokalnej</a:t>
            </a:r>
            <a:br>
              <a:rPr lang="pl-PL" b="1" dirty="0">
                <a:solidFill>
                  <a:srgbClr val="972333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0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1) działalność wspomagająca rozwój wspólnot i społeczności lokalnych, obejmująca w szczególności budowę, rozbudowę lub remont dróg, kanalizacji i sieci wodociągowej, stanowiących własność jednostek samorządu terytorialnego, a także budynków oraz obiektów małej architektury,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2) Działalność charytatywna; podtrzymywania i upowszechniania tradycji narodowej; pielęgnowania polskości oraz rozwoju świadomości narodowej, obywatelskiej i kulturowej, działalności na rzecz mniejszości narodowych i etnicznych oraz języka regionalnego, kultury, sztuki, ochrony dóbr kultury i dziedzictwa narodowego, promocji i organizacji wolontariatu,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C7A88D34-9CB7-4154-B4FF-1065BD2F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91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spcBef>
                <a:spcPts val="0"/>
              </a:spcBef>
            </a:pPr>
            <a:r>
              <a:rPr lang="pl-PL" b="1" dirty="0">
                <a:solidFill>
                  <a:srgbClr val="972333"/>
                </a:solidFill>
              </a:rPr>
              <a:t>Jakie działania można realizować w ramach inicjatywy lokalnej</a:t>
            </a:r>
            <a:br>
              <a:rPr lang="pl-PL" b="1" dirty="0">
                <a:solidFill>
                  <a:srgbClr val="972333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162"/>
            <a:ext cx="8229600" cy="43490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3) edukacji, oświaty i wychowania,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4) działalności w sferze kultury fizycznej i turystyki-  wspieranie i upowszechnianie kultury fizycznej, turystyki i krajoznawstwa,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5) ochrony przyrody, w tym zieleni w miastach i wsiach w zakresie ekologii i ochrony zwierząt oraz ochrony dziedzictwa przyrodniczego,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6) porządku i bezpieczeństwa publicznego,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endParaRPr lang="pl-PL" sz="2800" b="1" cap="all" dirty="0">
              <a:solidFill>
                <a:srgbClr val="972333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pl-PL" sz="2800" b="1" cap="all" dirty="0">
                <a:solidFill>
                  <a:srgbClr val="972333"/>
                </a:solidFill>
              </a:rPr>
              <a:t>7) rewitalizacji.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endParaRPr lang="pl-PL" sz="2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881C-CEB5-4E99-8E1E-684C21A1F6B8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476672"/>
            <a:ext cx="8352928" cy="425202"/>
          </a:xfrm>
          <a:prstGeom prst="rect">
            <a:avLst/>
          </a:prstGeom>
        </p:spPr>
        <p:txBody>
          <a:bodyPr numCol="1" spcCol="360000">
            <a:noAutofit/>
          </a:bodyPr>
          <a:lstStyle/>
          <a:p>
            <a:pPr lvl="0">
              <a:lnSpc>
                <a:spcPts val="2600"/>
              </a:lnSpc>
            </a:pPr>
            <a:endParaRPr lang="pl-PL" sz="2800" b="1" cap="all" dirty="0">
              <a:solidFill>
                <a:srgbClr val="972333"/>
              </a:solidFill>
            </a:endParaRPr>
          </a:p>
        </p:txBody>
      </p:sp>
      <p:pic>
        <p:nvPicPr>
          <p:cNvPr id="7" name="Obraz 3" descr="masz glos _ logotyp _ bez tla-600x600">
            <a:extLst>
              <a:ext uri="{FF2B5EF4-FFF2-40B4-BE49-F238E27FC236}">
                <a16:creationId xmlns:a16="http://schemas.microsoft.com/office/drawing/2014/main" id="{FEE111AE-CDFA-4304-A37E-A23D95C5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937073"/>
            <a:ext cx="923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569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1032</Words>
  <Application>Microsoft Office PowerPoint</Application>
  <PresentationFormat>Pokaz na ekranie (4:3)</PresentationFormat>
  <Paragraphs>226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Jakie działania można realizować w ramach inicjatywy lokalnej </vt:lpstr>
      <vt:lpstr>Jakie działania można realizować w ramach inicjatywy lokalnej </vt:lpstr>
      <vt:lpstr>Kto jest uprawniony „do” inicjatywy lokalnej  </vt:lpstr>
      <vt:lpstr>Kto jest uprawniony „do” inicjatywy lokalnej  </vt:lpstr>
      <vt:lpstr>Kto jest uprawniony „do” inicjatywy lokalnej  </vt:lpstr>
      <vt:lpstr>Forma zgłaszania pomysłów</vt:lpstr>
      <vt:lpstr>Forma zgłaszania pomysłów</vt:lpstr>
      <vt:lpstr>Forma zgłaszania pomysłów</vt:lpstr>
      <vt:lpstr>Forma zgłaszania pomysłów</vt:lpstr>
      <vt:lpstr>Forma zgłaszania pomysłów</vt:lpstr>
      <vt:lpstr>Uchwała – jest obowiązkowa</vt:lpstr>
      <vt:lpstr>Uchwała – jest obowiązkowa</vt:lpstr>
      <vt:lpstr>Co dalej po akceptacji wniosku?</vt:lpstr>
      <vt:lpstr>Co dalej po akceptacji wniosku?</vt:lpstr>
      <vt:lpstr>Co dalej po akceptacji wniosku?</vt:lpstr>
      <vt:lpstr>Co dalej po akceptacji wniosku?</vt:lpstr>
      <vt:lpstr>JST – co może „włożyć” do inicjatywy lokalnej</vt:lpstr>
      <vt:lpstr>JST – co może „włożyć” do inicjatywy lokalnej</vt:lpstr>
      <vt:lpstr>Mieszkańcy – jakie mają obowiązki/prawa</vt:lpstr>
      <vt:lpstr>Mieszkańcy – jakie mają obowiązki/prawa</vt:lpstr>
      <vt:lpstr>Mieszkańcy – jakie mają obowiązki/prawa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Czym jest informacja publiczna?   (na przykładach z publiczności:  faktury? umowy? projekty? decyzje administracyjne? poczta elektroniczna? finanse - budżet? prezentacje/wystąpienia? sesje rady gminy i komisje? zebrania wiejskie?)</dc:title>
  <dc:creator>Agnieszka</dc:creator>
  <cp:lastModifiedBy>Szymon Osowski</cp:lastModifiedBy>
  <cp:revision>125</cp:revision>
  <cp:lastPrinted>2016-07-13T14:59:25Z</cp:lastPrinted>
  <dcterms:created xsi:type="dcterms:W3CDTF">2014-09-21T08:54:37Z</dcterms:created>
  <dcterms:modified xsi:type="dcterms:W3CDTF">2019-01-23T17:04:52Z</dcterms:modified>
</cp:coreProperties>
</file>