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0" r:id="rId1"/>
  </p:sldMasterIdLst>
  <p:notesMasterIdLst>
    <p:notesMasterId r:id="rId39"/>
  </p:notesMasterIdLst>
  <p:handoutMasterIdLst>
    <p:handoutMasterId r:id="rId40"/>
  </p:handoutMasterIdLst>
  <p:sldIdLst>
    <p:sldId id="424" r:id="rId2"/>
    <p:sldId id="427" r:id="rId3"/>
    <p:sldId id="435" r:id="rId4"/>
    <p:sldId id="436" r:id="rId5"/>
    <p:sldId id="437" r:id="rId6"/>
    <p:sldId id="438" r:id="rId7"/>
    <p:sldId id="428" r:id="rId8"/>
    <p:sldId id="403" r:id="rId9"/>
    <p:sldId id="340" r:id="rId10"/>
    <p:sldId id="429" r:id="rId11"/>
    <p:sldId id="432" r:id="rId12"/>
    <p:sldId id="431" r:id="rId13"/>
    <p:sldId id="433" r:id="rId14"/>
    <p:sldId id="434" r:id="rId15"/>
    <p:sldId id="408" r:id="rId16"/>
    <p:sldId id="419" r:id="rId17"/>
    <p:sldId id="420" r:id="rId18"/>
    <p:sldId id="421" r:id="rId19"/>
    <p:sldId id="416" r:id="rId20"/>
    <p:sldId id="422" r:id="rId21"/>
    <p:sldId id="423" r:id="rId22"/>
    <p:sldId id="341" r:id="rId23"/>
    <p:sldId id="439" r:id="rId24"/>
    <p:sldId id="440" r:id="rId25"/>
    <p:sldId id="453" r:id="rId26"/>
    <p:sldId id="452" r:id="rId27"/>
    <p:sldId id="443" r:id="rId28"/>
    <p:sldId id="444" r:id="rId29"/>
    <p:sldId id="441" r:id="rId30"/>
    <p:sldId id="447" r:id="rId31"/>
    <p:sldId id="448" r:id="rId32"/>
    <p:sldId id="449" r:id="rId33"/>
    <p:sldId id="450" r:id="rId34"/>
    <p:sldId id="454" r:id="rId35"/>
    <p:sldId id="446" r:id="rId36"/>
    <p:sldId id="442" r:id="rId37"/>
    <p:sldId id="451" r:id="rId3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2386" y="6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pl-PL"/>
              <a:t>Seminarium SGiPW</a:t>
            </a: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0426DCE-37AC-4BAC-92A3-308F346091DC}" type="datetime4">
              <a:rPr lang="pl-PL"/>
              <a:pPr>
                <a:defRPr/>
              </a:pPr>
              <a:t>19 lipca 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pl-PL"/>
              <a:t>Opracowanie: Iwona Janicka, kwiecień 2019</a:t>
            </a: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727A2746-C8E4-411A-8AAC-E9C983116324}" type="slidenum">
              <a:rPr lang="en-US" altLang="pl-PL"/>
              <a:pPr/>
              <a:t>‹#›</a:t>
            </a:fld>
            <a:endParaRPr lang="en-US" altLang="pl-PL"/>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r>
              <a:rPr lang="pl-PL"/>
              <a:t>Seminarium SGiPW</a:t>
            </a:r>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5A4E27BA-8C01-45B7-ACD6-8D0E6E4670FC}" type="datetime4">
              <a:rPr lang="pl-PL"/>
              <a:pPr>
                <a:defRPr/>
              </a:pPr>
              <a:t>19 lipca 2019</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r>
              <a:rPr lang="pl-PL"/>
              <a:t>Opracowanie: Iwona Janicka, kwiecień 2019</a:t>
            </a:r>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2038D93-E942-4AA1-952E-E9D3F0ED8EA4}" type="slidenum">
              <a:rPr lang="pl-PL" altLang="pl-PL"/>
              <a:pPr/>
              <a:t>‹#›</a:t>
            </a:fld>
            <a:endParaRPr lang="pl-PL" altLang="pl-PL"/>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21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9220" name="Symbol zastępczy numeru slajdu 4"/>
          <p:cNvSpPr>
            <a:spLocks noGrp="1"/>
          </p:cNvSpPr>
          <p:nvPr>
            <p:ph type="sldNum" sz="quarter" idx="5"/>
          </p:nvPr>
        </p:nvSpPr>
        <p:spPr bwMode="auto">
          <a:noFill/>
          <a:ln>
            <a:miter lim="800000"/>
            <a:headEnd/>
            <a:tailEnd/>
          </a:ln>
        </p:spPr>
        <p:txBody>
          <a:bodyPr/>
          <a:lstStyle/>
          <a:p>
            <a:fld id="{2546241E-4F25-47A1-A706-36E6959CA89E}" type="slidenum">
              <a:rPr lang="pl-PL" altLang="pl-PL"/>
              <a:pPr/>
              <a:t>1</a:t>
            </a:fld>
            <a:endParaRPr lang="pl-PL" altLang="pl-PL"/>
          </a:p>
        </p:txBody>
      </p:sp>
      <p:sp>
        <p:nvSpPr>
          <p:cNvPr id="6" name="Symbol zastępczy stopki 5"/>
          <p:cNvSpPr>
            <a:spLocks noGrp="1"/>
          </p:cNvSpPr>
          <p:nvPr>
            <p:ph type="ftr" sz="quarter" idx="4"/>
          </p:nvPr>
        </p:nvSpPr>
        <p:spPr/>
        <p:txBody>
          <a:bodyPr/>
          <a:lstStyle/>
          <a:p>
            <a:pPr>
              <a:defRPr/>
            </a:pPr>
            <a:r>
              <a:rPr lang="pl-PL"/>
              <a:t>Opracowanie: Iwona Janicka, kwiecień 2019</a:t>
            </a:r>
          </a:p>
        </p:txBody>
      </p:sp>
      <p:sp>
        <p:nvSpPr>
          <p:cNvPr id="7" name="Symbol zastępczy nagłówka 6"/>
          <p:cNvSpPr>
            <a:spLocks noGrp="1"/>
          </p:cNvSpPr>
          <p:nvPr>
            <p:ph type="hdr" sz="quarter"/>
          </p:nvPr>
        </p:nvSpPr>
        <p:spPr/>
        <p:txBody>
          <a:bodyPr/>
          <a:lstStyle/>
          <a:p>
            <a:pPr>
              <a:defRPr/>
            </a:pPr>
            <a:r>
              <a:rPr lang="pl-PL"/>
              <a:t>Seminarium SGiPW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331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13316" name="Symbol zastępczy numeru slajdu 3"/>
          <p:cNvSpPr>
            <a:spLocks noGrp="1"/>
          </p:cNvSpPr>
          <p:nvPr>
            <p:ph type="sldNum" sz="quarter" idx="5"/>
          </p:nvPr>
        </p:nvSpPr>
        <p:spPr bwMode="auto">
          <a:noFill/>
          <a:ln>
            <a:miter lim="800000"/>
            <a:headEnd/>
            <a:tailEnd/>
          </a:ln>
        </p:spPr>
        <p:txBody>
          <a:bodyPr/>
          <a:lstStyle/>
          <a:p>
            <a:fld id="{A9CE5540-D1CD-4F06-9E89-70145E5A1281}" type="slidenum">
              <a:rPr lang="pl-PL" altLang="pl-PL"/>
              <a:pPr/>
              <a:t>4</a:t>
            </a:fld>
            <a:endParaRPr lang="pl-PL" altLang="pl-PL"/>
          </a:p>
        </p:txBody>
      </p:sp>
      <p:sp>
        <p:nvSpPr>
          <p:cNvPr id="3" name="Symbol zastępczy stopki 2"/>
          <p:cNvSpPr>
            <a:spLocks noGrp="1"/>
          </p:cNvSpPr>
          <p:nvPr>
            <p:ph type="ftr" sz="quarter" idx="4"/>
          </p:nvPr>
        </p:nvSpPr>
        <p:spPr/>
        <p:txBody>
          <a:bodyPr/>
          <a:lstStyle/>
          <a:p>
            <a:pPr>
              <a:defRPr/>
            </a:pPr>
            <a:r>
              <a:rPr lang="pl-PL"/>
              <a:t>Opracowanie: Iwona Janicka, kwiecień 2019</a:t>
            </a:r>
          </a:p>
        </p:txBody>
      </p:sp>
      <p:sp>
        <p:nvSpPr>
          <p:cNvPr id="4" name="Symbol zastępczy nagłówka 3"/>
          <p:cNvSpPr>
            <a:spLocks noGrp="1"/>
          </p:cNvSpPr>
          <p:nvPr>
            <p:ph type="hdr" sz="quarter"/>
          </p:nvPr>
        </p:nvSpPr>
        <p:spPr/>
        <p:txBody>
          <a:bodyPr/>
          <a:lstStyle/>
          <a:p>
            <a:pPr>
              <a:defRPr/>
            </a:pPr>
            <a:r>
              <a:rPr lang="pl-PL"/>
              <a:t>Seminarium SGiPW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30596" y="4050836"/>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Date Placeholder 3"/>
          <p:cNvSpPr>
            <a:spLocks noGrp="1"/>
          </p:cNvSpPr>
          <p:nvPr>
            <p:ph type="dt" sz="half" idx="10"/>
          </p:nvPr>
        </p:nvSpPr>
        <p:spPr/>
        <p:txBody>
          <a:bodyPr/>
          <a:lstStyle>
            <a:lvl1pPr>
              <a:defRPr/>
            </a:lvl1pPr>
          </a:lstStyle>
          <a:p>
            <a:pPr>
              <a:defRPr/>
            </a:pPr>
            <a:fld id="{D3439474-288B-4BFD-939C-D53912563F31}" type="datetimeFigureOut">
              <a:rPr lang="en-US"/>
              <a:pPr>
                <a:defRPr/>
              </a:pPr>
              <a:t>7/19/2019</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fld id="{FC82E10C-D273-49F0-96A1-7C955366F5FD}" type="slidenum">
              <a:rPr lang="en-US" altLang="pl-PL"/>
              <a:pPr/>
              <a:t>‹#›</a:t>
            </a:fld>
            <a:endParaRPr lang="en-US"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pl-PL" sz="8000" smtClean="0">
                <a:solidFill>
                  <a:srgbClr val="C0E474"/>
                </a:solidFill>
              </a:rPr>
              <a:t>“</a:t>
            </a:r>
          </a:p>
        </p:txBody>
      </p:sp>
      <p:sp>
        <p:nvSpPr>
          <p:cNvPr id="6" name="TextBox 24"/>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pl-PL" sz="8000" smtClean="0">
                <a:solidFill>
                  <a:srgbClr val="C0E474"/>
                </a:solidFill>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B3B675E9-03EF-436E-8887-A77AB8D15E72}" type="datetimeFigureOut">
              <a:rPr lang="en-US"/>
              <a:pPr>
                <a:defRPr/>
              </a:pPr>
              <a:t>7/19/2019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7D58CE56-0C4A-4E98-9666-011E034F700E}" type="slidenum">
              <a:rPr lang="en-US" altLang="pl-PL"/>
              <a:pPr/>
              <a:t>‹#›</a:t>
            </a:fld>
            <a:endParaRPr lang="en-US"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16E7A6AF-E2B9-4AA2-BC4B-09A862888E4A}" type="datetimeFigureOut">
              <a:rPr lang="en-US"/>
              <a:pPr>
                <a:defRPr/>
              </a:pPr>
              <a:t>7/19/2019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473B8F-EFCC-40C8-BAAA-7DC54C102434}" type="slidenum">
              <a:rPr lang="en-US" altLang="pl-PL"/>
              <a:pPr/>
              <a:t>‹#›</a:t>
            </a:fld>
            <a:endParaRPr lang="en-US" alt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pl-PL" sz="8000" smtClean="0">
                <a:solidFill>
                  <a:srgbClr val="C0E474"/>
                </a:solidFill>
              </a:rPr>
              <a:t>“</a:t>
            </a:r>
          </a:p>
        </p:txBody>
      </p:sp>
      <p:sp>
        <p:nvSpPr>
          <p:cNvPr id="6" name="TextBox 24"/>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pl-PL" sz="8000" smtClean="0">
                <a:solidFill>
                  <a:srgbClr val="C0E474"/>
                </a:solidFill>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7" name="Date Placeholder 3"/>
          <p:cNvSpPr>
            <a:spLocks noGrp="1"/>
          </p:cNvSpPr>
          <p:nvPr>
            <p:ph type="dt" sz="half" idx="14"/>
          </p:nvPr>
        </p:nvSpPr>
        <p:spPr/>
        <p:txBody>
          <a:bodyPr/>
          <a:lstStyle>
            <a:lvl1pPr>
              <a:defRPr/>
            </a:lvl1pPr>
          </a:lstStyle>
          <a:p>
            <a:pPr>
              <a:defRPr/>
            </a:pPr>
            <a:fld id="{CCBAB6CF-0B35-4DA7-B68A-B03B1B904213}" type="datetimeFigureOut">
              <a:rPr lang="en-US"/>
              <a:pPr>
                <a:defRPr/>
              </a:pPr>
              <a:t>7/19/2019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9B25B020-6B54-419D-B2F3-0ED305442A26}" type="slidenum">
              <a:rPr lang="en-US" altLang="pl-PL"/>
              <a:pPr/>
              <a:t>‹#›</a:t>
            </a:fld>
            <a:endParaRPr lang="en-US" alt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5" name="Date Placeholder 3"/>
          <p:cNvSpPr>
            <a:spLocks noGrp="1"/>
          </p:cNvSpPr>
          <p:nvPr>
            <p:ph type="dt" sz="half" idx="14"/>
          </p:nvPr>
        </p:nvSpPr>
        <p:spPr/>
        <p:txBody>
          <a:bodyPr/>
          <a:lstStyle>
            <a:lvl1pPr>
              <a:defRPr/>
            </a:lvl1pPr>
          </a:lstStyle>
          <a:p>
            <a:pPr>
              <a:defRPr/>
            </a:pPr>
            <a:fld id="{D012A58A-5D95-48FA-8F9D-4D86C267B363}" type="datetimeFigureOut">
              <a:rPr lang="en-US"/>
              <a:pPr>
                <a:defRPr/>
              </a:pPr>
              <a:t>7/19/2019</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DB5ADE13-125F-4FF5-9CF8-E2C028FA9FC0}" type="slidenum">
              <a:rPr lang="en-US" altLang="pl-PL"/>
              <a:pPr/>
              <a:t>‹#›</a:t>
            </a:fld>
            <a:endParaRPr lang="en-US" alt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4D5C46BC-CF7D-4F83-BC7D-DCB37F04789D}" type="datetimeFigureOut">
              <a:rPr lang="en-US"/>
              <a:pPr>
                <a:defRPr/>
              </a:pPr>
              <a:t>7/19/2019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7F11D0-58A6-4261-8F09-AFB19509472C}" type="slidenum">
              <a:rPr lang="en-US" altLang="pl-PL"/>
              <a:pPr/>
              <a:t>‹#›</a:t>
            </a:fld>
            <a:endParaRPr lang="en-US" alt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D13E6258-17EE-4BBD-9EF0-3619AD3D987A}" type="datetimeFigureOut">
              <a:rPr lang="en-US"/>
              <a:pPr>
                <a:defRPr/>
              </a:pPr>
              <a:t>7/19/2019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864578-C273-4A0A-A1B8-A50FC980D73F}" type="slidenum">
              <a:rPr lang="en-US" altLang="pl-PL"/>
              <a:pPr/>
              <a:t>‹#›</a:t>
            </a:fld>
            <a:endParaRPr lang="en-US" alt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31273" y="26064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lvl="0"/>
            <a:r>
              <a:rPr lang="en-US" altLang="pl-PL" dirty="0" smtClean="0"/>
              <a:t>Click to edit Master title style</a:t>
            </a:r>
          </a:p>
        </p:txBody>
      </p:sp>
      <p:sp>
        <p:nvSpPr>
          <p:cNvPr id="5" name="Text Placeholder 2"/>
          <p:cNvSpPr>
            <a:spLocks noGrp="1"/>
          </p:cNvSpPr>
          <p:nvPr>
            <p:ph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altLang="pl-PL" noProof="0" dirty="0" smtClean="0"/>
              <a:t>Click to edit Master text styles</a:t>
            </a:r>
          </a:p>
          <a:p>
            <a:pPr lvl="1"/>
            <a:r>
              <a:rPr lang="en-US" altLang="pl-PL" noProof="0" dirty="0" smtClean="0"/>
              <a:t>Second level</a:t>
            </a:r>
          </a:p>
          <a:p>
            <a:pPr lvl="2"/>
            <a:r>
              <a:rPr lang="en-US" altLang="pl-PL" noProof="0" dirty="0" smtClean="0"/>
              <a:t>Third level</a:t>
            </a:r>
          </a:p>
          <a:p>
            <a:pPr lvl="3"/>
            <a:r>
              <a:rPr lang="en-US" altLang="pl-PL" noProof="0" dirty="0" smtClean="0"/>
              <a:t>Fourth level</a:t>
            </a:r>
          </a:p>
          <a:p>
            <a:pPr lvl="4"/>
            <a:r>
              <a:rPr lang="en-US" altLang="pl-PL" noProof="0" dirty="0" smtClean="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7F4A0B8D-B238-4AFF-8DBC-F62D9202215B}" type="datetimeFigureOut">
              <a:rPr lang="en-US"/>
              <a:pPr>
                <a:defRPr/>
              </a:pPr>
              <a:t>7/19/2019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1EA17B-ED31-4395-ACA6-18AC8749418A}" type="slidenum">
              <a:rPr lang="en-US" altLang="pl-PL"/>
              <a:pPr/>
              <a:t>‹#›</a:t>
            </a:fld>
            <a:endParaRPr lang="en-US"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09599"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C7E9ADD4-77EB-457B-A3D1-2BB1C9B8D0E1}" type="datetimeFigureOut">
              <a:rPr lang="en-US"/>
              <a:pPr>
                <a:defRPr/>
              </a:pPr>
              <a:t>7/19/2019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2C929A-5FB8-4627-A6B0-D533FD3F11D0}" type="slidenum">
              <a:rPr lang="en-US" altLang="pl-PL"/>
              <a:pPr/>
              <a:t>‹#›</a:t>
            </a:fld>
            <a:endParaRPr lang="en-US"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AF47CC71-2515-42A2-BC47-72A993CC0C4A}" type="datetimeFigureOut">
              <a:rPr lang="en-US"/>
              <a:pPr>
                <a:defRPr/>
              </a:pPr>
              <a:t>7/19/2019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14BE54-C847-4E99-8D3F-CF2F431A4D8F}" type="slidenum">
              <a:rPr lang="en-US" altLang="pl-PL"/>
              <a:pPr/>
              <a:t>‹#›</a:t>
            </a:fld>
            <a:endParaRPr lang="en-US"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06DFD820-AB16-4B93-9DFA-15F3F49D1FA2}" type="datetimeFigureOut">
              <a:rPr lang="en-US"/>
              <a:pPr>
                <a:defRPr/>
              </a:pPr>
              <a:t>7/19/2019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B5B5A3A-8E59-49E4-B88D-0FEEBA5D02DE}" type="slidenum">
              <a:rPr lang="en-US" altLang="pl-PL"/>
              <a:pPr/>
              <a:t>‹#›</a:t>
            </a:fld>
            <a:endParaRPr lang="en-US"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l-PL" smtClean="0"/>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EF296CD7-C6B7-4077-8FB4-ACA965F52259}" type="datetimeFigureOut">
              <a:rPr lang="en-US"/>
              <a:pPr>
                <a:defRPr/>
              </a:pPr>
              <a:t>7/19/2019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57705EE-4ED5-418C-B0A0-887658A04E3A}" type="slidenum">
              <a:rPr lang="en-US" altLang="pl-PL"/>
              <a:pPr/>
              <a:t>‹#›</a:t>
            </a:fld>
            <a:endParaRPr lang="en-US"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145A9865-5B63-4299-830D-7DAF2D90B61B}" type="datetimeFigureOut">
              <a:rPr lang="en-US"/>
              <a:pPr>
                <a:defRPr/>
              </a:pPr>
              <a:t>7/19/2019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7C9160A-F7BD-48AF-9D21-87522670109C}" type="slidenum">
              <a:rPr lang="en-US" altLang="pl-PL"/>
              <a:pPr/>
              <a:t>‹#›</a:t>
            </a:fld>
            <a:endParaRPr lang="en-US"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09600"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3"/>
          <p:cNvSpPr>
            <a:spLocks noGrp="1"/>
          </p:cNvSpPr>
          <p:nvPr>
            <p:ph type="dt" sz="half" idx="10"/>
          </p:nvPr>
        </p:nvSpPr>
        <p:spPr/>
        <p:txBody>
          <a:bodyPr/>
          <a:lstStyle>
            <a:lvl1pPr>
              <a:defRPr/>
            </a:lvl1pPr>
          </a:lstStyle>
          <a:p>
            <a:pPr>
              <a:defRPr/>
            </a:pPr>
            <a:fld id="{0DB4F1DC-5F9B-47D4-B2A5-798183F5208D}" type="datetimeFigureOut">
              <a:rPr lang="en-US"/>
              <a:pPr>
                <a:defRPr/>
              </a:pPr>
              <a:t>7/19/2019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A814B0-FA9E-4888-BF0A-F95B7EE8FCB6}" type="slidenum">
              <a:rPr lang="en-US" altLang="pl-PL"/>
              <a:pPr/>
              <a:t>‹#›</a:t>
            </a:fld>
            <a:endParaRPr lang="en-US"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lvl1pPr>
          </a:lstStyle>
          <a:p>
            <a:pPr>
              <a:defRPr/>
            </a:pPr>
            <a:fld id="{983412D5-5536-4838-91AE-437299976EC4}" type="datetimeFigureOut">
              <a:rPr lang="en-US"/>
              <a:pPr>
                <a:defRPr/>
              </a:pPr>
              <a:t>7/19/2019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9AB7A4-8EB4-4F3A-ABC2-19CFD594FF9B}" type="slidenum">
              <a:rPr lang="en-US" altLang="pl-PL"/>
              <a:pPr/>
              <a:t>‹#›</a:t>
            </a:fld>
            <a:endParaRPr lang="en-US"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5">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a:t>
            </a:r>
            <a:endParaRPr lang="en-US" altLang="pl-PL" smtClean="0"/>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4" name="Date Placeholder 3"/>
          <p:cNvSpPr>
            <a:spLocks noGrp="1"/>
          </p:cNvSpPr>
          <p:nvPr>
            <p:ph type="dt" sz="half" idx="2"/>
          </p:nvPr>
        </p:nvSpPr>
        <p:spPr>
          <a:xfrm>
            <a:off x="5405438" y="6042025"/>
            <a:ext cx="82232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a:defRPr/>
            </a:pPr>
            <a:fld id="{9AC8DE76-E25F-4959-9760-C4527F2891C4}" type="datetimeFigureOut">
              <a:rPr lang="en-US"/>
              <a:pPr>
                <a:defRPr/>
              </a:pPr>
              <a:t>7/19/2019</a:t>
            </a:fld>
            <a:endParaRPr lang="en-US"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6CD6EE34-EF13-41D8-97B6-ACABF4D7C1BE}" type="slidenum">
              <a:rPr lang="en-US" altLang="pl-PL"/>
              <a:pPr/>
              <a:t>‹#›</a:t>
            </a:fld>
            <a:endParaRPr lang="en-US" altLang="pl-PL"/>
          </a:p>
        </p:txBody>
      </p:sp>
      <p:grpSp>
        <p:nvGrpSpPr>
          <p:cNvPr id="1032" name="Grupa 1"/>
          <p:cNvGrpSpPr>
            <a:grpSpLocks/>
          </p:cNvGrpSpPr>
          <p:nvPr userDrawn="1"/>
        </p:nvGrpSpPr>
        <p:grpSpPr bwMode="auto">
          <a:xfrm>
            <a:off x="612775" y="5876925"/>
            <a:ext cx="1630363" cy="995363"/>
            <a:chOff x="622831" y="5843589"/>
            <a:chExt cx="1846062" cy="1127125"/>
          </a:xfrm>
        </p:grpSpPr>
        <p:pic>
          <p:nvPicPr>
            <p:cNvPr id="1033" name="Picture 2" descr="C:\DOCUME~1\macax001\USTAWI~1\Temp\Rar$DR81.344\arek - szablony\kwadraty.jpg"/>
            <p:cNvPicPr>
              <a:picLocks noChangeAspect="1" noChangeArrowheads="1"/>
            </p:cNvPicPr>
            <p:nvPr userDrawn="1"/>
          </p:nvPicPr>
          <p:blipFill>
            <a:blip r:embed="rId18" cstate="print"/>
            <a:srcRect/>
            <a:stretch>
              <a:fillRect/>
            </a:stretch>
          </p:blipFill>
          <p:spPr bwMode="auto">
            <a:xfrm>
              <a:off x="622831" y="5962898"/>
              <a:ext cx="638704" cy="646923"/>
            </a:xfrm>
            <a:prstGeom prst="rect">
              <a:avLst/>
            </a:prstGeom>
            <a:noFill/>
            <a:ln w="9525">
              <a:noFill/>
              <a:miter lim="800000"/>
              <a:headEnd/>
              <a:tailEnd/>
            </a:ln>
          </p:spPr>
        </p:pic>
        <p:pic>
          <p:nvPicPr>
            <p:cNvPr id="1034" name="Picture 6" descr="h:\System\Pulpit\masz glos _ logotyp _ bez tla-600x600.jpg"/>
            <p:cNvPicPr>
              <a:picLocks noChangeAspect="1" noChangeArrowheads="1"/>
            </p:cNvPicPr>
            <p:nvPr userDrawn="1"/>
          </p:nvPicPr>
          <p:blipFill>
            <a:blip r:embed="rId19" cstate="print"/>
            <a:srcRect/>
            <a:stretch>
              <a:fillRect/>
            </a:stretch>
          </p:blipFill>
          <p:spPr bwMode="auto">
            <a:xfrm>
              <a:off x="1288934" y="5843589"/>
              <a:ext cx="1179959" cy="11271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14"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5" r:id="rId10"/>
    <p:sldLayoutId id="2147484010" r:id="rId11"/>
    <p:sldLayoutId id="2147484016" r:id="rId12"/>
    <p:sldLayoutId id="2147484011" r:id="rId13"/>
    <p:sldLayoutId id="2147484012" r:id="rId14"/>
    <p:sldLayoutId id="2147484013" r:id="rId15"/>
    <p:sldLayoutId id="2147484017"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ts val="1000"/>
        </a:spcBef>
        <a:spcAft>
          <a:spcPct val="0"/>
        </a:spcAft>
        <a:buClr>
          <a:srgbClr val="C00000"/>
        </a:buClr>
        <a:buSzPct val="100000"/>
        <a:buFont typeface="Wingdings" pitchFamily="2" charset="2"/>
        <a:buChar char="v"/>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00000"/>
        <a:buFont typeface="Wingdings" pitchFamily="2" charset="2"/>
        <a:buChar char="Ø"/>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00000"/>
        <a:buFont typeface="Wingdings"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00000"/>
        <a:buFont typeface="Wingdings"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00000"/>
        <a:buFont typeface="Wingdings"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mailto:maszglos@fal.org.pl" TargetMode="External"/><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mac.gov.pl/files/7_zasad_30-04.pdf"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rostokąt 1"/>
          <p:cNvSpPr>
            <a:spLocks noChangeArrowheads="1"/>
          </p:cNvSpPr>
          <p:nvPr/>
        </p:nvSpPr>
        <p:spPr bwMode="auto">
          <a:xfrm>
            <a:off x="684213" y="1125538"/>
            <a:ext cx="7704137"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smtClean="0">
                <a:solidFill>
                  <a:srgbClr val="C00000"/>
                </a:solidFill>
                <a:latin typeface="+mj-lt"/>
                <a:cs typeface="Arial" panose="020B0604020202020204" pitchFamily="34" charset="0"/>
              </a:rPr>
              <a:t>Webinarium</a:t>
            </a:r>
            <a:r>
              <a:rPr lang="pl-PL" altLang="pl-PL" sz="3600" b="1" dirty="0">
                <a:solidFill>
                  <a:srgbClr val="C00000"/>
                </a:solidFill>
                <a:latin typeface="+mj-lt"/>
                <a:cs typeface="Arial" panose="020B0604020202020204" pitchFamily="34" charset="0"/>
              </a:rPr>
              <a:t>: </a:t>
            </a:r>
            <a:br>
              <a:rPr lang="pl-PL" altLang="pl-PL" sz="3600" b="1" dirty="0">
                <a:solidFill>
                  <a:srgbClr val="C00000"/>
                </a:solidFill>
                <a:latin typeface="+mj-lt"/>
                <a:cs typeface="Arial" panose="020B0604020202020204" pitchFamily="34" charset="0"/>
              </a:rPr>
            </a:br>
            <a:r>
              <a:rPr lang="pl-PL" altLang="pl-PL" sz="3600" b="1" dirty="0">
                <a:solidFill>
                  <a:srgbClr val="C00000"/>
                </a:solidFill>
                <a:latin typeface="+mj-lt"/>
                <a:cs typeface="Arial" panose="020B0604020202020204" pitchFamily="34" charset="0"/>
              </a:rPr>
              <a:t>Współpraca finansowa </a:t>
            </a:r>
            <a:br>
              <a:rPr lang="pl-PL" altLang="pl-PL" sz="3600" b="1" dirty="0">
                <a:solidFill>
                  <a:srgbClr val="C00000"/>
                </a:solidFill>
                <a:latin typeface="+mj-lt"/>
                <a:cs typeface="Arial" panose="020B0604020202020204" pitchFamily="34" charset="0"/>
              </a:rPr>
            </a:br>
            <a:r>
              <a:rPr lang="pl-PL" altLang="pl-PL" sz="3600" b="1" dirty="0">
                <a:solidFill>
                  <a:srgbClr val="C00000"/>
                </a:solidFill>
                <a:latin typeface="+mj-lt"/>
                <a:cs typeface="Arial" panose="020B0604020202020204" pitchFamily="34" charset="0"/>
              </a:rPr>
              <a:t>organizacji pozarządowych </a:t>
            </a:r>
            <a:r>
              <a:rPr lang="pl-PL" altLang="pl-PL" sz="3600" b="1" dirty="0" smtClean="0">
                <a:solidFill>
                  <a:srgbClr val="C00000"/>
                </a:solidFill>
                <a:latin typeface="+mj-lt"/>
                <a:cs typeface="Arial" panose="020B0604020202020204" pitchFamily="34" charset="0"/>
              </a:rPr>
              <a:t/>
            </a:r>
            <a:br>
              <a:rPr lang="pl-PL" altLang="pl-PL" sz="3600" b="1" dirty="0" smtClean="0">
                <a:solidFill>
                  <a:srgbClr val="C00000"/>
                </a:solidFill>
                <a:latin typeface="+mj-lt"/>
                <a:cs typeface="Arial" panose="020B0604020202020204" pitchFamily="34" charset="0"/>
              </a:rPr>
            </a:br>
            <a:r>
              <a:rPr lang="pl-PL" altLang="pl-PL" sz="3600" b="1" dirty="0" smtClean="0">
                <a:solidFill>
                  <a:srgbClr val="C00000"/>
                </a:solidFill>
                <a:latin typeface="+mj-lt"/>
                <a:cs typeface="Arial" panose="020B0604020202020204" pitchFamily="34" charset="0"/>
              </a:rPr>
              <a:t>z </a:t>
            </a:r>
            <a:r>
              <a:rPr lang="pl-PL" altLang="pl-PL" sz="3600" b="1" dirty="0">
                <a:solidFill>
                  <a:srgbClr val="C00000"/>
                </a:solidFill>
                <a:latin typeface="+mj-lt"/>
                <a:cs typeface="Arial" panose="020B0604020202020204" pitchFamily="34" charset="0"/>
              </a:rPr>
              <a:t>samorządem</a:t>
            </a:r>
          </a:p>
          <a:p>
            <a:pPr>
              <a:spcBef>
                <a:spcPct val="0"/>
              </a:spcBef>
              <a:buFontTx/>
              <a:buNone/>
              <a:defRPr/>
            </a:pPr>
            <a:endParaRPr lang="pl-PL" altLang="pl-PL" sz="3600" b="1" dirty="0">
              <a:latin typeface="+mj-lt"/>
              <a:cs typeface="Arial" panose="020B0604020202020204" pitchFamily="34" charset="0"/>
            </a:endParaRPr>
          </a:p>
          <a:p>
            <a:pPr>
              <a:spcBef>
                <a:spcPct val="0"/>
              </a:spcBef>
              <a:buFontTx/>
              <a:buNone/>
              <a:defRPr/>
            </a:pPr>
            <a:r>
              <a:rPr lang="pl-PL" altLang="pl-PL" sz="2400" b="1" dirty="0">
                <a:latin typeface="+mj-lt"/>
                <a:cs typeface="Arial" panose="020B0604020202020204" pitchFamily="34" charset="0"/>
              </a:rPr>
              <a:t>Prowadzenie:</a:t>
            </a:r>
          </a:p>
          <a:p>
            <a:pPr>
              <a:spcBef>
                <a:spcPct val="0"/>
              </a:spcBef>
              <a:buFontTx/>
              <a:buNone/>
              <a:defRPr/>
            </a:pPr>
            <a:r>
              <a:rPr lang="pl-PL" altLang="pl-PL" sz="2400" b="1" i="1" dirty="0">
                <a:latin typeface="+mj-lt"/>
                <a:cs typeface="Arial" panose="020B0604020202020204" pitchFamily="34" charset="0"/>
              </a:rPr>
              <a:t>Iwona Janicka</a:t>
            </a:r>
            <a:endParaRPr lang="pl-PL" altLang="pl-PL" sz="2400" i="1" dirty="0">
              <a:latin typeface="+mj-lt"/>
              <a:cs typeface="Arial" panose="020B0604020202020204" pitchFamily="34" charset="0"/>
            </a:endParaRPr>
          </a:p>
        </p:txBody>
      </p:sp>
      <p:pic>
        <p:nvPicPr>
          <p:cNvPr id="3" name="Picture 7"/>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1"/>
            <a:ext cx="5364088" cy="8922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196" name="Grupa 8"/>
          <p:cNvGrpSpPr>
            <a:grpSpLocks noChangeAspect="1"/>
          </p:cNvGrpSpPr>
          <p:nvPr/>
        </p:nvGrpSpPr>
        <p:grpSpPr bwMode="auto">
          <a:xfrm>
            <a:off x="684213" y="4724400"/>
            <a:ext cx="5889625" cy="900113"/>
            <a:chOff x="0" y="0"/>
            <a:chExt cx="6972300" cy="1066800"/>
          </a:xfrm>
        </p:grpSpPr>
        <p:pic>
          <p:nvPicPr>
            <p:cNvPr id="8197" name="Obraz 9" descr="Stowarzyszenie POLITES"/>
            <p:cNvPicPr>
              <a:picLocks noChangeAspect="1"/>
            </p:cNvPicPr>
            <p:nvPr/>
          </p:nvPicPr>
          <p:blipFill>
            <a:blip r:embed="rId4" cstate="print"/>
            <a:srcRect/>
            <a:stretch>
              <a:fillRect/>
            </a:stretch>
          </p:blipFill>
          <p:spPr bwMode="auto">
            <a:xfrm>
              <a:off x="1724025" y="76200"/>
              <a:ext cx="1104900" cy="990600"/>
            </a:xfrm>
            <a:prstGeom prst="rect">
              <a:avLst/>
            </a:prstGeom>
            <a:noFill/>
            <a:ln w="9525">
              <a:noFill/>
              <a:miter lim="800000"/>
              <a:headEnd/>
              <a:tailEnd/>
            </a:ln>
          </p:spPr>
        </p:pic>
        <p:pic>
          <p:nvPicPr>
            <p:cNvPr id="8198" name="Obraz 10" descr="Stowarzyszenie Homo Faber"/>
            <p:cNvPicPr>
              <a:picLocks noChangeAspect="1"/>
            </p:cNvPicPr>
            <p:nvPr/>
          </p:nvPicPr>
          <p:blipFill>
            <a:blip r:embed="rId5" cstate="print"/>
            <a:srcRect/>
            <a:stretch>
              <a:fillRect/>
            </a:stretch>
          </p:blipFill>
          <p:spPr bwMode="auto">
            <a:xfrm>
              <a:off x="3124200" y="38100"/>
              <a:ext cx="971550" cy="971550"/>
            </a:xfrm>
            <a:prstGeom prst="rect">
              <a:avLst/>
            </a:prstGeom>
            <a:noFill/>
            <a:ln w="9525">
              <a:noFill/>
              <a:miter lim="800000"/>
              <a:headEnd/>
              <a:tailEnd/>
            </a:ln>
          </p:spPr>
        </p:pic>
        <p:pic>
          <p:nvPicPr>
            <p:cNvPr id="8199" name="Obraz 11" descr="Fundacja Aktywności Lokalnej"/>
            <p:cNvPicPr>
              <a:picLocks noChangeAspect="1"/>
            </p:cNvPicPr>
            <p:nvPr/>
          </p:nvPicPr>
          <p:blipFill>
            <a:blip r:embed="rId6" cstate="print"/>
            <a:srcRect/>
            <a:stretch>
              <a:fillRect/>
            </a:stretch>
          </p:blipFill>
          <p:spPr bwMode="auto">
            <a:xfrm>
              <a:off x="4400550" y="38100"/>
              <a:ext cx="1514475" cy="952500"/>
            </a:xfrm>
            <a:prstGeom prst="rect">
              <a:avLst/>
            </a:prstGeom>
            <a:noFill/>
            <a:ln w="9525">
              <a:noFill/>
              <a:miter lim="800000"/>
              <a:headEnd/>
              <a:tailEnd/>
            </a:ln>
          </p:spPr>
        </p:pic>
        <p:pic>
          <p:nvPicPr>
            <p:cNvPr id="8200" name="Obraz 12" descr="Stowarzyszenie Aktywności Obywatelskiej Bona Fides"/>
            <p:cNvPicPr>
              <a:picLocks noChangeAspect="1"/>
            </p:cNvPicPr>
            <p:nvPr/>
          </p:nvPicPr>
          <p:blipFill>
            <a:blip r:embed="rId7" cstate="print"/>
            <a:srcRect/>
            <a:stretch>
              <a:fillRect/>
            </a:stretch>
          </p:blipFill>
          <p:spPr bwMode="auto">
            <a:xfrm>
              <a:off x="6162675" y="38100"/>
              <a:ext cx="809625" cy="942975"/>
            </a:xfrm>
            <a:prstGeom prst="rect">
              <a:avLst/>
            </a:prstGeom>
            <a:noFill/>
            <a:ln w="9525">
              <a:noFill/>
              <a:miter lim="800000"/>
              <a:headEnd/>
              <a:tailEnd/>
            </a:ln>
          </p:spPr>
        </p:pic>
        <p:pic>
          <p:nvPicPr>
            <p:cNvPr id="8201" name="Obraz 13" descr="Znalezione obrazy dla zapytania linia pionowa"/>
            <p:cNvPicPr>
              <a:picLocks noChangeAspect="1"/>
            </p:cNvPicPr>
            <p:nvPr/>
          </p:nvPicPr>
          <p:blipFill>
            <a:blip r:embed="rId8" cstate="print"/>
            <a:srcRect/>
            <a:stretch>
              <a:fillRect/>
            </a:stretch>
          </p:blipFill>
          <p:spPr bwMode="auto">
            <a:xfrm flipH="1">
              <a:off x="1247775" y="0"/>
              <a:ext cx="323850" cy="1066800"/>
            </a:xfrm>
            <a:prstGeom prst="rect">
              <a:avLst/>
            </a:prstGeom>
            <a:noFill/>
            <a:ln w="9525">
              <a:noFill/>
              <a:miter lim="800000"/>
              <a:headEnd/>
              <a:tailEnd/>
            </a:ln>
          </p:spPr>
        </p:pic>
        <p:pic>
          <p:nvPicPr>
            <p:cNvPr id="8202" name="Obraz 14" descr="Znalezione obrazy dla zapytania fundacja batorego"/>
            <p:cNvPicPr>
              <a:picLocks noChangeAspect="1"/>
            </p:cNvPicPr>
            <p:nvPr/>
          </p:nvPicPr>
          <p:blipFill>
            <a:blip r:embed="rId9" cstate="print"/>
            <a:srcRect/>
            <a:stretch>
              <a:fillRect/>
            </a:stretch>
          </p:blipFill>
          <p:spPr bwMode="auto">
            <a:xfrm>
              <a:off x="0" y="28575"/>
              <a:ext cx="1323975" cy="990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800" y="260350"/>
            <a:ext cx="8229600" cy="1143000"/>
          </a:xfrm>
          <a:extLst/>
        </p:spPr>
        <p:txBody>
          <a:bodyPr rtlCol="0">
            <a:normAutofit fontScale="90000"/>
          </a:bodyPr>
          <a:lstStyle/>
          <a:p>
            <a:pPr eaLnBrk="1" hangingPunct="1">
              <a:defRPr/>
            </a:pPr>
            <a:r>
              <a:rPr lang="pl-PL" dirty="0" smtClean="0"/>
              <a:t>Zmiany w przepisach </a:t>
            </a:r>
            <a:br>
              <a:rPr lang="pl-PL" dirty="0" smtClean="0"/>
            </a:br>
            <a:r>
              <a:rPr lang="pl-PL" dirty="0" smtClean="0"/>
              <a:t>samorządowych</a:t>
            </a:r>
            <a:endParaRPr lang="pl-PL" dirty="0"/>
          </a:p>
        </p:txBody>
      </p:sp>
      <p:sp>
        <p:nvSpPr>
          <p:cNvPr id="19459"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sp>
        <p:nvSpPr>
          <p:cNvPr id="4" name="Text Placeholder 2"/>
          <p:cNvSpPr txBox="1">
            <a:spLocks/>
          </p:cNvSpPr>
          <p:nvPr/>
        </p:nvSpPr>
        <p:spPr bwMode="auto">
          <a:xfrm>
            <a:off x="431800" y="1587500"/>
            <a:ext cx="7092950" cy="4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891" indent="-342891">
              <a:spcBef>
                <a:spcPct val="20000"/>
              </a:spcBef>
              <a:buClr>
                <a:schemeClr val="accent2">
                  <a:lumMod val="75000"/>
                </a:schemeClr>
              </a:buClr>
              <a:buFont typeface="Wingdings" panose="05000000000000000000" pitchFamily="2" charset="2"/>
              <a:buChar char="v"/>
              <a:tabLst>
                <a:tab pos="365116" algn="l"/>
              </a:tabLst>
              <a:defRPr/>
            </a:pPr>
            <a:r>
              <a:rPr lang="pl-PL" b="1" dirty="0">
                <a:latin typeface="+mj-lt"/>
                <a:cs typeface="Arial" charset="0"/>
              </a:rPr>
              <a:t>Powołanie nowej komisji organu stanowiącego.</a:t>
            </a:r>
            <a:r>
              <a:rPr lang="pl-PL" dirty="0">
                <a:latin typeface="+mj-lt"/>
                <a:cs typeface="Arial" charset="0"/>
              </a:rPr>
              <a:t> </a:t>
            </a:r>
            <a:br>
              <a:rPr lang="pl-PL" dirty="0">
                <a:latin typeface="+mj-lt"/>
                <a:cs typeface="Arial" charset="0"/>
              </a:rPr>
            </a:br>
            <a:r>
              <a:rPr lang="pl-PL" dirty="0">
                <a:latin typeface="+mj-lt"/>
                <a:cs typeface="Arial" charset="0"/>
              </a:rPr>
              <a:t>Chodzi o komisję skarg, wniosków i petycji, która rozpatrywać ma skargi na działania organów wykonawczych i samorządowych jednostek organizacyjnych.</a:t>
            </a:r>
          </a:p>
          <a:p>
            <a:pPr marL="342891" indent="-342891">
              <a:spcBef>
                <a:spcPct val="20000"/>
              </a:spcBef>
              <a:buClr>
                <a:schemeClr val="accent2">
                  <a:lumMod val="75000"/>
                </a:schemeClr>
              </a:buClr>
              <a:buFont typeface="Wingdings" panose="05000000000000000000" pitchFamily="2" charset="2"/>
              <a:buChar char="v"/>
              <a:tabLst>
                <a:tab pos="365116" algn="l"/>
              </a:tabLst>
              <a:defRPr/>
            </a:pPr>
            <a:endParaRPr lang="pl-PL" b="1" dirty="0">
              <a:latin typeface="+mj-lt"/>
              <a:cs typeface="Arial" charset="0"/>
            </a:endParaRPr>
          </a:p>
          <a:p>
            <a:pPr marL="342891" indent="-342891">
              <a:spcBef>
                <a:spcPct val="20000"/>
              </a:spcBef>
              <a:buClr>
                <a:schemeClr val="accent2">
                  <a:lumMod val="75000"/>
                </a:schemeClr>
              </a:buClr>
              <a:buFont typeface="Wingdings" panose="05000000000000000000" pitchFamily="2" charset="2"/>
              <a:buChar char="v"/>
              <a:tabLst>
                <a:tab pos="365116" algn="l"/>
              </a:tabLst>
              <a:defRPr/>
            </a:pPr>
            <a:r>
              <a:rPr lang="pl-PL" b="1" dirty="0">
                <a:latin typeface="+mj-lt"/>
              </a:rPr>
              <a:t>Ustawowe umocowanie interpelacji i zapytań radnych. </a:t>
            </a:r>
            <a:br>
              <a:rPr lang="pl-PL" b="1" dirty="0">
                <a:latin typeface="+mj-lt"/>
              </a:rPr>
            </a:br>
            <a:r>
              <a:rPr lang="pl-PL" dirty="0">
                <a:latin typeface="+mj-lt"/>
              </a:rPr>
              <a:t>W sprawach dotyczących danego samorządu właściwi radni będą mogli kierować interpelacje i zapytania odpowiednio do wójta, starosty, marszałka województwa. Na odpowiedź na piśmie będzie 14 dni.</a:t>
            </a:r>
          </a:p>
          <a:p>
            <a:pPr>
              <a:defRPr/>
            </a:pPr>
            <a:endParaRPr lang="pl-PL" dirty="0"/>
          </a:p>
          <a:p>
            <a:pPr>
              <a:defRPr/>
            </a:pPr>
            <a:r>
              <a:rPr lang="pl-PL" b="1" dirty="0"/>
              <a:t/>
            </a:r>
            <a:br>
              <a:rPr lang="pl-PL" b="1" dirty="0"/>
            </a:b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800" y="260350"/>
            <a:ext cx="8229600" cy="1143000"/>
          </a:xfrm>
          <a:extLst/>
        </p:spPr>
        <p:txBody>
          <a:bodyPr rtlCol="0">
            <a:normAutofit fontScale="90000"/>
          </a:bodyPr>
          <a:lstStyle/>
          <a:p>
            <a:pPr eaLnBrk="1" hangingPunct="1">
              <a:defRPr/>
            </a:pPr>
            <a:r>
              <a:rPr lang="pl-PL" dirty="0" smtClean="0"/>
              <a:t>Zmiany w przepisach </a:t>
            </a:r>
            <a:br>
              <a:rPr lang="pl-PL" dirty="0" smtClean="0"/>
            </a:br>
            <a:r>
              <a:rPr lang="pl-PL" dirty="0" smtClean="0"/>
              <a:t>samorządowych</a:t>
            </a:r>
            <a:endParaRPr lang="pl-PL" dirty="0"/>
          </a:p>
        </p:txBody>
      </p:sp>
      <p:sp>
        <p:nvSpPr>
          <p:cNvPr id="20483"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sp>
        <p:nvSpPr>
          <p:cNvPr id="4" name="Text Placeholder 2"/>
          <p:cNvSpPr txBox="1">
            <a:spLocks/>
          </p:cNvSpPr>
          <p:nvPr/>
        </p:nvSpPr>
        <p:spPr bwMode="auto">
          <a:xfrm>
            <a:off x="417513" y="1403350"/>
            <a:ext cx="7683500" cy="462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891" indent="-342891">
              <a:spcBef>
                <a:spcPct val="20000"/>
              </a:spcBef>
              <a:buClr>
                <a:schemeClr val="accent2">
                  <a:lumMod val="75000"/>
                </a:schemeClr>
              </a:buClr>
              <a:buFont typeface="Wingdings" panose="05000000000000000000" pitchFamily="2" charset="2"/>
              <a:buChar char="v"/>
              <a:tabLst>
                <a:tab pos="365116" algn="l"/>
              </a:tabLst>
              <a:defRPr/>
            </a:pPr>
            <a:r>
              <a:rPr lang="pl-PL" altLang="pl-PL" sz="1700" b="1" dirty="0">
                <a:latin typeface="+mj-lt"/>
              </a:rPr>
              <a:t>Obywatelska inicjatywa uchwałodawcza. </a:t>
            </a:r>
            <a:br>
              <a:rPr lang="pl-PL" altLang="pl-PL" sz="1700" b="1" dirty="0">
                <a:latin typeface="+mj-lt"/>
              </a:rPr>
            </a:br>
            <a:r>
              <a:rPr lang="pl-PL" altLang="pl-PL" sz="1700" dirty="0">
                <a:latin typeface="+mj-lt"/>
              </a:rPr>
              <a:t/>
            </a:r>
            <a:br>
              <a:rPr lang="pl-PL" altLang="pl-PL" sz="1700" dirty="0">
                <a:latin typeface="+mj-lt"/>
              </a:rPr>
            </a:br>
            <a:r>
              <a:rPr lang="pl-PL" altLang="pl-PL" sz="1700" dirty="0">
                <a:latin typeface="+mj-lt"/>
              </a:rPr>
              <a:t>Przyznanie mieszkańcom gminy, powiatu i samorządu województwa prawa inicjatywy uchwałodawczej, do tej pory takie prawo fakultatywnie mogło być przewidziane w statucie danej jednostki samorządowej.</a:t>
            </a:r>
            <a:br>
              <a:rPr lang="pl-PL" altLang="pl-PL" sz="1700" dirty="0">
                <a:latin typeface="+mj-lt"/>
              </a:rPr>
            </a:br>
            <a:r>
              <a:rPr lang="pl-PL" altLang="pl-PL" sz="1700" b="1" dirty="0">
                <a:latin typeface="+mj-lt"/>
              </a:rPr>
              <a:t>Grupa mieszkańców występująca z inicjatywą musi liczyć w gminie:</a:t>
            </a:r>
          </a:p>
          <a:p>
            <a:pPr marL="800080" lvl="1" indent="-342891">
              <a:spcBef>
                <a:spcPct val="20000"/>
              </a:spcBef>
              <a:buClr>
                <a:schemeClr val="accent2">
                  <a:lumMod val="75000"/>
                </a:schemeClr>
              </a:buClr>
              <a:buFont typeface="Wingdings" panose="05000000000000000000" pitchFamily="2" charset="2"/>
              <a:buChar char="§"/>
              <a:tabLst>
                <a:tab pos="365116" algn="l"/>
              </a:tabLst>
              <a:defRPr/>
            </a:pPr>
            <a:r>
              <a:rPr lang="pl-PL" altLang="pl-PL" sz="1700" dirty="0">
                <a:latin typeface="+mj-lt"/>
              </a:rPr>
              <a:t>w gminie do 5 000 mieszkańców – co najmniej 100 osób, </a:t>
            </a:r>
          </a:p>
          <a:p>
            <a:pPr marL="800080" lvl="1" indent="-342891">
              <a:spcBef>
                <a:spcPct val="20000"/>
              </a:spcBef>
              <a:buClr>
                <a:schemeClr val="accent2">
                  <a:lumMod val="75000"/>
                </a:schemeClr>
              </a:buClr>
              <a:buFont typeface="Wingdings" panose="05000000000000000000" pitchFamily="2" charset="2"/>
              <a:buChar char="§"/>
              <a:tabLst>
                <a:tab pos="365116" algn="l"/>
              </a:tabLst>
              <a:defRPr/>
            </a:pPr>
            <a:r>
              <a:rPr lang="pl-PL" altLang="pl-PL" sz="1700" dirty="0">
                <a:latin typeface="+mj-lt"/>
              </a:rPr>
              <a:t>w gminie do 20 000 mieszkańców – co najmniej 200, </a:t>
            </a:r>
          </a:p>
          <a:p>
            <a:pPr marL="800080" lvl="1" indent="-342891">
              <a:spcBef>
                <a:spcPct val="20000"/>
              </a:spcBef>
              <a:buClr>
                <a:schemeClr val="accent2">
                  <a:lumMod val="75000"/>
                </a:schemeClr>
              </a:buClr>
              <a:buFont typeface="Wingdings" panose="05000000000000000000" pitchFamily="2" charset="2"/>
              <a:buChar char="§"/>
              <a:tabLst>
                <a:tab pos="365116" algn="l"/>
              </a:tabLst>
              <a:defRPr/>
            </a:pPr>
            <a:r>
              <a:rPr lang="pl-PL" altLang="pl-PL" sz="1700" dirty="0">
                <a:latin typeface="+mj-lt"/>
              </a:rPr>
              <a:t>a w gminach większych – co najmniej 300 osób.</a:t>
            </a:r>
          </a:p>
          <a:p>
            <a:pPr>
              <a:spcBef>
                <a:spcPct val="20000"/>
              </a:spcBef>
              <a:buClr>
                <a:schemeClr val="accent2">
                  <a:lumMod val="75000"/>
                </a:schemeClr>
              </a:buClr>
              <a:tabLst>
                <a:tab pos="365116" algn="l"/>
              </a:tabLst>
              <a:defRPr/>
            </a:pPr>
            <a:r>
              <a:rPr lang="pl-PL" altLang="pl-PL" sz="1700" b="1" dirty="0">
                <a:latin typeface="+mj-lt"/>
              </a:rPr>
              <a:t>	Grupa mieszkańców występująca z inicjatywą musi liczyć w powiecie:</a:t>
            </a:r>
          </a:p>
          <a:p>
            <a:pPr marL="800080" lvl="1" indent="-342891">
              <a:spcBef>
                <a:spcPct val="20000"/>
              </a:spcBef>
              <a:buClr>
                <a:schemeClr val="accent2">
                  <a:lumMod val="75000"/>
                </a:schemeClr>
              </a:buClr>
              <a:buFont typeface="Wingdings" panose="05000000000000000000" pitchFamily="2" charset="2"/>
              <a:buChar char="§"/>
              <a:tabLst>
                <a:tab pos="365116" algn="l"/>
              </a:tabLst>
              <a:defRPr/>
            </a:pPr>
            <a:r>
              <a:rPr lang="pl-PL" sz="1700" dirty="0">
                <a:latin typeface="+mj-lt"/>
              </a:rPr>
              <a:t>w powiecie do 100 000 mieszkańców – co najmniej 300 osób;</a:t>
            </a:r>
          </a:p>
          <a:p>
            <a:pPr marL="800080" lvl="1" indent="-342891">
              <a:spcBef>
                <a:spcPct val="20000"/>
              </a:spcBef>
              <a:buClr>
                <a:schemeClr val="accent2">
                  <a:lumMod val="75000"/>
                </a:schemeClr>
              </a:buClr>
              <a:buFont typeface="Wingdings" panose="05000000000000000000" pitchFamily="2" charset="2"/>
              <a:buChar char="§"/>
              <a:tabLst>
                <a:tab pos="365116" algn="l"/>
              </a:tabLst>
              <a:defRPr/>
            </a:pPr>
            <a:r>
              <a:rPr lang="pl-PL" sz="1700" dirty="0">
                <a:latin typeface="+mj-lt"/>
              </a:rPr>
              <a:t>w powiecie powyżej 100 000 mieszkańców – co najmniej 500 osób.</a:t>
            </a:r>
          </a:p>
          <a:p>
            <a:pPr marL="800080" lvl="1" indent="-342891">
              <a:spcBef>
                <a:spcPct val="20000"/>
              </a:spcBef>
              <a:buClr>
                <a:schemeClr val="accent2">
                  <a:lumMod val="75000"/>
                </a:schemeClr>
              </a:buClr>
              <a:buFont typeface="Wingdings" panose="05000000000000000000" pitchFamily="2" charset="2"/>
              <a:buChar char="§"/>
              <a:tabLst>
                <a:tab pos="365116" algn="l"/>
              </a:tabLst>
              <a:defRPr/>
            </a:pPr>
            <a:endParaRPr lang="pl-PL" altLang="pl-PL" sz="1700" b="1" dirty="0">
              <a:latin typeface="+mj-lt"/>
            </a:endParaRPr>
          </a:p>
          <a:p>
            <a:pPr>
              <a:spcBef>
                <a:spcPct val="20000"/>
              </a:spcBef>
              <a:buClr>
                <a:schemeClr val="accent2">
                  <a:lumMod val="75000"/>
                </a:schemeClr>
              </a:buClr>
              <a:tabLst>
                <a:tab pos="365116" algn="l"/>
              </a:tabLst>
              <a:defRPr/>
            </a:pPr>
            <a:r>
              <a:rPr lang="pl-PL" altLang="pl-PL" sz="1700" b="1" dirty="0">
                <a:latin typeface="+mj-lt"/>
              </a:rPr>
              <a:t>	Grupa mieszkańców występująca z inicjatywą musi liczyć w 	województwie m</a:t>
            </a:r>
            <a:r>
              <a:rPr lang="pl-PL" sz="1700" dirty="0">
                <a:latin typeface="+mj-lt"/>
              </a:rPr>
              <a:t>usi liczyć co najmniej 1000 osób.</a:t>
            </a:r>
            <a:endParaRPr lang="pl-PL" altLang="pl-PL" sz="1700" dirty="0">
              <a:latin typeface="+mj-lt"/>
            </a:endParaRPr>
          </a:p>
          <a:p>
            <a:pPr marL="342891" indent="-342891">
              <a:spcBef>
                <a:spcPct val="20000"/>
              </a:spcBef>
              <a:buClr>
                <a:schemeClr val="accent2">
                  <a:lumMod val="75000"/>
                </a:schemeClr>
              </a:buClr>
              <a:buFont typeface="Wingdings" panose="05000000000000000000" pitchFamily="2" charset="2"/>
              <a:buChar char="v"/>
              <a:tabLst>
                <a:tab pos="365116" algn="l"/>
              </a:tabLst>
              <a:defRPr/>
            </a:pPr>
            <a:endParaRPr lang="pl-PL"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800" y="260350"/>
            <a:ext cx="8229600" cy="1143000"/>
          </a:xfrm>
          <a:extLst/>
        </p:spPr>
        <p:txBody>
          <a:bodyPr rtlCol="0">
            <a:normAutofit fontScale="90000"/>
          </a:bodyPr>
          <a:lstStyle/>
          <a:p>
            <a:pPr eaLnBrk="1" hangingPunct="1">
              <a:defRPr/>
            </a:pPr>
            <a:r>
              <a:rPr lang="pl-PL" dirty="0" smtClean="0"/>
              <a:t>Zmiany w przepisach </a:t>
            </a:r>
            <a:br>
              <a:rPr lang="pl-PL" dirty="0" smtClean="0"/>
            </a:br>
            <a:r>
              <a:rPr lang="pl-PL" dirty="0" smtClean="0"/>
              <a:t>samorządowych</a:t>
            </a:r>
            <a:endParaRPr lang="pl-PL" dirty="0"/>
          </a:p>
        </p:txBody>
      </p:sp>
      <p:sp>
        <p:nvSpPr>
          <p:cNvPr id="21507"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sp>
        <p:nvSpPr>
          <p:cNvPr id="4" name="Text Placeholder 2"/>
          <p:cNvSpPr txBox="1">
            <a:spLocks/>
          </p:cNvSpPr>
          <p:nvPr/>
        </p:nvSpPr>
        <p:spPr bwMode="auto">
          <a:xfrm>
            <a:off x="431800" y="1587500"/>
            <a:ext cx="7092950" cy="4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891" indent="-342891">
              <a:spcBef>
                <a:spcPct val="20000"/>
              </a:spcBef>
              <a:buClr>
                <a:schemeClr val="accent2">
                  <a:lumMod val="75000"/>
                </a:schemeClr>
              </a:buClr>
              <a:buFont typeface="Wingdings" panose="05000000000000000000" pitchFamily="2" charset="2"/>
              <a:buChar char="v"/>
              <a:tabLst>
                <a:tab pos="365116" algn="l"/>
              </a:tabLst>
              <a:defRPr/>
            </a:pPr>
            <a:r>
              <a:rPr lang="pl-PL" altLang="pl-PL" b="1" dirty="0">
                <a:latin typeface="+mj-lt"/>
              </a:rPr>
              <a:t>Coroczna debata o stanie samorządu. </a:t>
            </a:r>
            <a:br>
              <a:rPr lang="pl-PL" altLang="pl-PL" b="1" dirty="0">
                <a:latin typeface="+mj-lt"/>
              </a:rPr>
            </a:br>
            <a:r>
              <a:rPr lang="pl-PL" altLang="pl-PL" dirty="0">
                <a:latin typeface="+mj-lt"/>
              </a:rPr>
              <a:t>Organy wykonawcze zobowiązane zostały do przedstawiania radzie gminy/powiatu/sejmikowi do 31 maja każdego roku corocznego raportu o stanie danej jednostki samorządowej. Raport ten rozpatrywany będzie podczas sesji, na której podejmowana jest uchwała w sprawie udzielenia lub nieudzielenia absolutorium organowi wykonawczemu. </a:t>
            </a:r>
            <a:br>
              <a:rPr lang="pl-PL" altLang="pl-PL" dirty="0">
                <a:latin typeface="+mj-lt"/>
              </a:rPr>
            </a:br>
            <a:r>
              <a:rPr lang="pl-PL" altLang="pl-PL" dirty="0">
                <a:latin typeface="+mj-lt"/>
              </a:rPr>
              <a:t/>
            </a:r>
            <a:br>
              <a:rPr lang="pl-PL" altLang="pl-PL" dirty="0">
                <a:latin typeface="+mj-lt"/>
              </a:rPr>
            </a:br>
            <a:r>
              <a:rPr lang="pl-PL" altLang="pl-PL" b="1" i="1" dirty="0">
                <a:solidFill>
                  <a:srgbClr val="FF0000"/>
                </a:solidFill>
                <a:latin typeface="+mj-lt"/>
              </a:rPr>
              <a:t>WAŻNE – zabranie głosu na sesji przez mieszkańców wymagać będzie zebrania podpisów. </a:t>
            </a:r>
            <a:br>
              <a:rPr lang="pl-PL" altLang="pl-PL" b="1" i="1" dirty="0">
                <a:solidFill>
                  <a:srgbClr val="FF0000"/>
                </a:solidFill>
                <a:latin typeface="+mj-lt"/>
              </a:rPr>
            </a:br>
            <a:r>
              <a:rPr lang="pl-PL" altLang="pl-PL" b="1" i="1" dirty="0">
                <a:solidFill>
                  <a:srgbClr val="FF0000"/>
                </a:solidFill>
                <a:latin typeface="+mj-lt"/>
              </a:rPr>
              <a:t/>
            </a:r>
            <a:br>
              <a:rPr lang="pl-PL" altLang="pl-PL" b="1" i="1" dirty="0">
                <a:solidFill>
                  <a:srgbClr val="FF0000"/>
                </a:solidFill>
                <a:latin typeface="+mj-lt"/>
              </a:rPr>
            </a:br>
            <a:r>
              <a:rPr lang="pl-PL" dirty="0"/>
              <a:t>W debacie nad raportem o stanie gminy/powiatu/województwa </a:t>
            </a:r>
            <a:r>
              <a:rPr lang="pl-PL" b="1" u="sng" dirty="0"/>
              <a:t>mieszkańcy mogą zabierać głos </a:t>
            </a:r>
            <a:br>
              <a:rPr lang="pl-PL" b="1" u="sng" dirty="0"/>
            </a:br>
            <a:r>
              <a:rPr lang="pl-PL" b="1" u="sng" dirty="0"/>
              <a:t/>
            </a:r>
            <a:br>
              <a:rPr lang="pl-PL" b="1" u="sng" dirty="0"/>
            </a:br>
            <a:r>
              <a:rPr lang="pl-PL" altLang="pl-PL" b="1" i="1" dirty="0">
                <a:solidFill>
                  <a:srgbClr val="FF0000"/>
                </a:solidFill>
                <a:latin typeface="+mj-lt"/>
              </a:rPr>
              <a:t>Przepisy są niejednoznaczne i mogą być różnie interpretowane!</a:t>
            </a:r>
          </a:p>
          <a:p>
            <a:pPr marL="342891" indent="-342891">
              <a:spcBef>
                <a:spcPct val="20000"/>
              </a:spcBef>
              <a:buClr>
                <a:schemeClr val="accent2">
                  <a:lumMod val="75000"/>
                </a:schemeClr>
              </a:buClr>
              <a:buFont typeface="Wingdings" panose="05000000000000000000" pitchFamily="2" charset="2"/>
              <a:buChar char="v"/>
              <a:tabLst>
                <a:tab pos="365116" algn="l"/>
              </a:tabLst>
              <a:defRPr/>
            </a:pPr>
            <a:endParaRPr lang="pl-PL" altLang="pl-PL" b="1" i="1" dirty="0">
              <a:solidFill>
                <a:srgbClr val="FF0000"/>
              </a:solidFill>
              <a:latin typeface="+mj-lt"/>
            </a:endParaRPr>
          </a:p>
          <a:p>
            <a:pPr>
              <a:defRPr/>
            </a:pPr>
            <a:endParaRPr lang="pl-PL" dirty="0"/>
          </a:p>
          <a:p>
            <a:pPr>
              <a:defRPr/>
            </a:pPr>
            <a:r>
              <a:rPr lang="pl-PL" b="1" dirty="0"/>
              <a:t/>
            </a:r>
            <a:br>
              <a:rPr lang="pl-PL" b="1" dirty="0"/>
            </a:b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800" y="260350"/>
            <a:ext cx="8229600" cy="1143000"/>
          </a:xfrm>
          <a:extLst/>
        </p:spPr>
        <p:txBody>
          <a:bodyPr rtlCol="0">
            <a:normAutofit fontScale="90000"/>
          </a:bodyPr>
          <a:lstStyle/>
          <a:p>
            <a:pPr eaLnBrk="1" hangingPunct="1">
              <a:defRPr/>
            </a:pPr>
            <a:r>
              <a:rPr lang="pl-PL" dirty="0" smtClean="0"/>
              <a:t>Zmiany w przepisach </a:t>
            </a:r>
            <a:br>
              <a:rPr lang="pl-PL" dirty="0" smtClean="0"/>
            </a:br>
            <a:r>
              <a:rPr lang="pl-PL" dirty="0" smtClean="0"/>
              <a:t>samorządowych</a:t>
            </a:r>
            <a:endParaRPr lang="pl-PL" dirty="0"/>
          </a:p>
        </p:txBody>
      </p:sp>
      <p:sp>
        <p:nvSpPr>
          <p:cNvPr id="22531"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sp>
        <p:nvSpPr>
          <p:cNvPr id="4" name="Text Placeholder 2"/>
          <p:cNvSpPr txBox="1">
            <a:spLocks/>
          </p:cNvSpPr>
          <p:nvPr/>
        </p:nvSpPr>
        <p:spPr bwMode="auto">
          <a:xfrm>
            <a:off x="431800" y="1403350"/>
            <a:ext cx="7740650" cy="462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20000"/>
              </a:spcBef>
              <a:buClr>
                <a:schemeClr val="accent2">
                  <a:lumMod val="75000"/>
                </a:schemeClr>
              </a:buClr>
              <a:tabLst>
                <a:tab pos="365116" algn="l"/>
              </a:tabLst>
              <a:defRPr/>
            </a:pPr>
            <a:r>
              <a:rPr lang="pl-PL" sz="1400" dirty="0">
                <a:latin typeface="+mj-lt"/>
              </a:rPr>
              <a:t>Mieszkaniec składa do przewodniczącego rady/sejmiku pisemne zgłoszenie, poparte podpisami:</a:t>
            </a:r>
          </a:p>
          <a:p>
            <a:pPr marL="800080" lvl="1" indent="-342891">
              <a:spcBef>
                <a:spcPct val="20000"/>
              </a:spcBef>
              <a:buClr>
                <a:schemeClr val="accent2">
                  <a:lumMod val="75000"/>
                </a:schemeClr>
              </a:buClr>
              <a:buFont typeface="Wingdings" panose="05000000000000000000" pitchFamily="2" charset="2"/>
              <a:buChar char="v"/>
              <a:tabLst>
                <a:tab pos="365116" algn="l"/>
              </a:tabLst>
              <a:defRPr/>
            </a:pPr>
            <a:r>
              <a:rPr lang="pl-PL" sz="1400" b="1" u="sng" dirty="0">
                <a:solidFill>
                  <a:schemeClr val="accent2"/>
                </a:solidFill>
                <a:latin typeface="+mj-lt"/>
              </a:rPr>
              <a:t>w gminie </a:t>
            </a:r>
          </a:p>
          <a:p>
            <a:pPr marL="1257269" lvl="2" indent="-342891">
              <a:spcBef>
                <a:spcPct val="20000"/>
              </a:spcBef>
              <a:buClr>
                <a:schemeClr val="accent2">
                  <a:lumMod val="75000"/>
                </a:schemeClr>
              </a:buClr>
              <a:buFont typeface="Wingdings" panose="05000000000000000000" pitchFamily="2" charset="2"/>
              <a:buChar char="§"/>
              <a:tabLst>
                <a:tab pos="365116" algn="l"/>
              </a:tabLst>
              <a:defRPr/>
            </a:pPr>
            <a:r>
              <a:rPr lang="pl-PL" sz="1400" dirty="0">
                <a:latin typeface="+mj-lt"/>
              </a:rPr>
              <a:t>do 20 000 mieszkańców – co najmniej 20 osób;</a:t>
            </a:r>
          </a:p>
          <a:p>
            <a:pPr marL="1257269" lvl="2" indent="-342891">
              <a:spcBef>
                <a:spcPct val="20000"/>
              </a:spcBef>
              <a:buClr>
                <a:schemeClr val="accent2">
                  <a:lumMod val="75000"/>
                </a:schemeClr>
              </a:buClr>
              <a:buFont typeface="Wingdings" panose="05000000000000000000" pitchFamily="2" charset="2"/>
              <a:buChar char="§"/>
              <a:tabLst>
                <a:tab pos="365116" algn="l"/>
              </a:tabLst>
              <a:defRPr/>
            </a:pPr>
            <a:r>
              <a:rPr lang="pl-PL" sz="1400" dirty="0">
                <a:latin typeface="+mj-lt"/>
              </a:rPr>
              <a:t>w gminie powyżej 20 000 mieszkańców – co najmniej 50 osób. </a:t>
            </a:r>
          </a:p>
          <a:p>
            <a:pPr marL="800080" lvl="1" indent="-342891">
              <a:spcBef>
                <a:spcPct val="20000"/>
              </a:spcBef>
              <a:buClr>
                <a:schemeClr val="accent2">
                  <a:lumMod val="75000"/>
                </a:schemeClr>
              </a:buClr>
              <a:buFont typeface="Wingdings" panose="05000000000000000000" pitchFamily="2" charset="2"/>
              <a:buChar char="v"/>
              <a:tabLst>
                <a:tab pos="365116" algn="l"/>
              </a:tabLst>
              <a:defRPr/>
            </a:pPr>
            <a:r>
              <a:rPr lang="pl-PL" sz="1400" b="1" u="sng" dirty="0">
                <a:solidFill>
                  <a:schemeClr val="accent2"/>
                </a:solidFill>
                <a:latin typeface="+mj-lt"/>
              </a:rPr>
              <a:t>w powiecie </a:t>
            </a:r>
          </a:p>
          <a:p>
            <a:pPr marL="1257269" lvl="2" indent="-342891">
              <a:spcBef>
                <a:spcPct val="20000"/>
              </a:spcBef>
              <a:buClr>
                <a:schemeClr val="accent2">
                  <a:lumMod val="75000"/>
                </a:schemeClr>
              </a:buClr>
              <a:buFont typeface="Wingdings" panose="05000000000000000000" pitchFamily="2" charset="2"/>
              <a:buChar char="§"/>
              <a:tabLst>
                <a:tab pos="365116" algn="l"/>
              </a:tabLst>
              <a:defRPr/>
            </a:pPr>
            <a:r>
              <a:rPr lang="pl-PL" sz="1400" dirty="0">
                <a:latin typeface="+mj-lt"/>
              </a:rPr>
              <a:t>do 100 000 mieszkańców – co najmniej 150 osób;</a:t>
            </a:r>
          </a:p>
          <a:p>
            <a:pPr marL="1257269" lvl="2" indent="-342891">
              <a:spcBef>
                <a:spcPct val="20000"/>
              </a:spcBef>
              <a:buClr>
                <a:schemeClr val="accent2">
                  <a:lumMod val="75000"/>
                </a:schemeClr>
              </a:buClr>
              <a:buFont typeface="Wingdings" panose="05000000000000000000" pitchFamily="2" charset="2"/>
              <a:buChar char="§"/>
              <a:tabLst>
                <a:tab pos="365116" algn="l"/>
              </a:tabLst>
              <a:defRPr/>
            </a:pPr>
            <a:r>
              <a:rPr lang="pl-PL" sz="1400" dirty="0">
                <a:latin typeface="+mj-lt"/>
              </a:rPr>
              <a:t>powyżej 100 000 mieszkańców – co najmniej 300 osób.</a:t>
            </a:r>
          </a:p>
          <a:p>
            <a:pPr marL="800080" lvl="1" indent="-342891">
              <a:spcBef>
                <a:spcPct val="20000"/>
              </a:spcBef>
              <a:buClr>
                <a:schemeClr val="accent2">
                  <a:lumMod val="75000"/>
                </a:schemeClr>
              </a:buClr>
              <a:buFont typeface="Wingdings" panose="05000000000000000000" pitchFamily="2" charset="2"/>
              <a:buChar char="v"/>
              <a:tabLst>
                <a:tab pos="365116" algn="l"/>
              </a:tabLst>
              <a:defRPr/>
            </a:pPr>
            <a:r>
              <a:rPr lang="pl-PL" sz="1400" b="1" u="sng" dirty="0">
                <a:solidFill>
                  <a:schemeClr val="accent2"/>
                </a:solidFill>
                <a:latin typeface="+mj-lt"/>
              </a:rPr>
              <a:t>w województwie </a:t>
            </a:r>
          </a:p>
          <a:p>
            <a:pPr marL="1257269" lvl="2" indent="-342891">
              <a:spcBef>
                <a:spcPct val="20000"/>
              </a:spcBef>
              <a:buClr>
                <a:schemeClr val="accent2">
                  <a:lumMod val="75000"/>
                </a:schemeClr>
              </a:buClr>
              <a:buFont typeface="Wingdings" panose="05000000000000000000" pitchFamily="2" charset="2"/>
              <a:buChar char="§"/>
              <a:tabLst>
                <a:tab pos="365116" algn="l"/>
              </a:tabLst>
              <a:defRPr/>
            </a:pPr>
            <a:r>
              <a:rPr lang="pl-PL" sz="1400" dirty="0">
                <a:latin typeface="+mj-lt"/>
              </a:rPr>
              <a:t>do 2 000 000 mieszkańców – co najmniej 500 osób;</a:t>
            </a:r>
          </a:p>
          <a:p>
            <a:pPr marL="1257269" lvl="2" indent="-342891">
              <a:spcBef>
                <a:spcPct val="20000"/>
              </a:spcBef>
              <a:buClr>
                <a:schemeClr val="accent2">
                  <a:lumMod val="75000"/>
                </a:schemeClr>
              </a:buClr>
              <a:buFont typeface="Wingdings" panose="05000000000000000000" pitchFamily="2" charset="2"/>
              <a:buChar char="§"/>
              <a:tabLst>
                <a:tab pos="365116" algn="l"/>
              </a:tabLst>
              <a:defRPr/>
            </a:pPr>
            <a:r>
              <a:rPr lang="pl-PL" sz="1400" dirty="0">
                <a:latin typeface="+mj-lt"/>
              </a:rPr>
              <a:t>powyżej 2 000 000 mieszkańców – co najmniej 1000 osób.</a:t>
            </a:r>
            <a:br>
              <a:rPr lang="pl-PL" sz="1400" dirty="0">
                <a:latin typeface="+mj-lt"/>
              </a:rPr>
            </a:br>
            <a:endParaRPr lang="pl-PL" sz="1400" dirty="0">
              <a:latin typeface="+mj-lt"/>
            </a:endParaRPr>
          </a:p>
          <a:p>
            <a:pPr marL="342891" indent="-342891">
              <a:spcBef>
                <a:spcPct val="20000"/>
              </a:spcBef>
              <a:buClr>
                <a:schemeClr val="accent2">
                  <a:lumMod val="75000"/>
                </a:schemeClr>
              </a:buClr>
              <a:buFont typeface="Wingdings" panose="05000000000000000000" pitchFamily="2" charset="2"/>
              <a:buChar char="v"/>
              <a:tabLst>
                <a:tab pos="365116" algn="l"/>
              </a:tabLst>
              <a:defRPr/>
            </a:pPr>
            <a:r>
              <a:rPr lang="pl-PL" sz="1400" dirty="0">
                <a:latin typeface="+mj-lt"/>
              </a:rPr>
              <a:t>Zgłoszenie składa się najpóźniej w dniu poprzedzającym dzień, na który zwołana została sesja, podczas której ma być przedstawiany raport o stanie województwa. Mieszkańcy są dopuszczani do głosu według kolejności otrzymania przez przewodniczącego rady/sejmiku zgłoszenia. </a:t>
            </a:r>
          </a:p>
          <a:p>
            <a:pPr marL="342891" indent="-342891">
              <a:spcBef>
                <a:spcPct val="20000"/>
              </a:spcBef>
              <a:buClr>
                <a:schemeClr val="accent2">
                  <a:lumMod val="75000"/>
                </a:schemeClr>
              </a:buClr>
              <a:buFont typeface="Wingdings" panose="05000000000000000000" pitchFamily="2" charset="2"/>
              <a:buChar char="v"/>
              <a:tabLst>
                <a:tab pos="365116" algn="l"/>
              </a:tabLst>
              <a:defRPr/>
            </a:pPr>
            <a:r>
              <a:rPr lang="pl-PL" sz="1400" dirty="0">
                <a:latin typeface="+mj-lt"/>
              </a:rPr>
              <a:t>Liczba mieszkańców mogących zabrać głos w debacie wynosi 15, chyba że rada/sejmik postanowi o zwiększeniu tej liczby.</a:t>
            </a:r>
            <a:endParaRPr lang="pl-PL" altLang="pl-PL" sz="14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800" y="260350"/>
            <a:ext cx="8229600" cy="1143000"/>
          </a:xfrm>
          <a:extLst/>
        </p:spPr>
        <p:txBody>
          <a:bodyPr rtlCol="0">
            <a:normAutofit fontScale="90000"/>
          </a:bodyPr>
          <a:lstStyle/>
          <a:p>
            <a:pPr eaLnBrk="1" hangingPunct="1">
              <a:defRPr/>
            </a:pPr>
            <a:r>
              <a:rPr lang="pl-PL" altLang="pl-PL" sz="2700" b="1" dirty="0"/>
              <a:t>ZASADY WSPÓŁPRACY </a:t>
            </a:r>
            <a:br>
              <a:rPr lang="pl-PL" altLang="pl-PL" sz="2700" b="1" dirty="0"/>
            </a:br>
            <a:r>
              <a:rPr lang="pl-PL" altLang="pl-PL" sz="2700" b="1" dirty="0"/>
              <a:t>jednostek samorządu terytorialnego </a:t>
            </a:r>
            <a:br>
              <a:rPr lang="pl-PL" altLang="pl-PL" sz="2700" b="1" dirty="0"/>
            </a:br>
            <a:r>
              <a:rPr lang="pl-PL" altLang="pl-PL" sz="2700" b="1" dirty="0"/>
              <a:t>z organizacjami pozarządowymi</a:t>
            </a:r>
            <a:endParaRPr lang="pl-PL" dirty="0"/>
          </a:p>
        </p:txBody>
      </p:sp>
      <p:sp>
        <p:nvSpPr>
          <p:cNvPr id="23555"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sp>
        <p:nvSpPr>
          <p:cNvPr id="4" name="Prostokąt 3"/>
          <p:cNvSpPr/>
          <p:nvPr/>
        </p:nvSpPr>
        <p:spPr>
          <a:xfrm>
            <a:off x="900113" y="2060575"/>
            <a:ext cx="5957887" cy="3046413"/>
          </a:xfrm>
          <a:prstGeom prst="rect">
            <a:avLst/>
          </a:prstGeom>
        </p:spPr>
        <p:txBody>
          <a:bodyPr>
            <a:spAutoFit/>
          </a:bodyPr>
          <a:lstStyle/>
          <a:p>
            <a:pPr marL="628635" indent="-452427">
              <a:buClr>
                <a:schemeClr val="accent2">
                  <a:lumMod val="75000"/>
                </a:schemeClr>
              </a:buClr>
              <a:buFont typeface="Wingdings" panose="05000000000000000000" pitchFamily="2" charset="2"/>
              <a:buChar char="v"/>
              <a:tabLst>
                <a:tab pos="541325" algn="l"/>
                <a:tab pos="628635" algn="l"/>
              </a:tabLst>
              <a:defRPr/>
            </a:pPr>
            <a:r>
              <a:rPr lang="pl-PL" altLang="pl-PL" sz="3200" b="1" dirty="0">
                <a:latin typeface="+mj-lt"/>
                <a:cs typeface="Arial" panose="020B0604020202020204" pitchFamily="34" charset="0"/>
              </a:rPr>
              <a:t>pomocniczości</a:t>
            </a:r>
          </a:p>
          <a:p>
            <a:pPr marL="628635" indent="-452427">
              <a:buClr>
                <a:schemeClr val="accent2">
                  <a:lumMod val="75000"/>
                </a:schemeClr>
              </a:buClr>
              <a:buFont typeface="Wingdings" panose="05000000000000000000" pitchFamily="2" charset="2"/>
              <a:buChar char="v"/>
              <a:tabLst>
                <a:tab pos="541325" algn="l"/>
                <a:tab pos="628635" algn="l"/>
              </a:tabLst>
              <a:defRPr/>
            </a:pPr>
            <a:r>
              <a:rPr lang="pl-PL" altLang="pl-PL" sz="3200" b="1" dirty="0">
                <a:latin typeface="+mj-lt"/>
                <a:cs typeface="Arial" panose="020B0604020202020204" pitchFamily="34" charset="0"/>
              </a:rPr>
              <a:t>suwerenności stron</a:t>
            </a:r>
          </a:p>
          <a:p>
            <a:pPr marL="628635" indent="-452427">
              <a:buClr>
                <a:schemeClr val="accent2">
                  <a:lumMod val="75000"/>
                </a:schemeClr>
              </a:buClr>
              <a:buFont typeface="Wingdings" panose="05000000000000000000" pitchFamily="2" charset="2"/>
              <a:buChar char="v"/>
              <a:tabLst>
                <a:tab pos="541325" algn="l"/>
                <a:tab pos="628635" algn="l"/>
              </a:tabLst>
              <a:defRPr/>
            </a:pPr>
            <a:r>
              <a:rPr lang="pl-PL" altLang="pl-PL" sz="3200" b="1" dirty="0">
                <a:latin typeface="+mj-lt"/>
                <a:cs typeface="Arial" panose="020B0604020202020204" pitchFamily="34" charset="0"/>
              </a:rPr>
              <a:t>partnerstwa</a:t>
            </a:r>
          </a:p>
          <a:p>
            <a:pPr marL="628635" indent="-452427">
              <a:buClr>
                <a:schemeClr val="accent2">
                  <a:lumMod val="75000"/>
                </a:schemeClr>
              </a:buClr>
              <a:buFont typeface="Wingdings" panose="05000000000000000000" pitchFamily="2" charset="2"/>
              <a:buChar char="v"/>
              <a:tabLst>
                <a:tab pos="541325" algn="l"/>
                <a:tab pos="628635" algn="l"/>
              </a:tabLst>
              <a:defRPr/>
            </a:pPr>
            <a:r>
              <a:rPr lang="pl-PL" altLang="pl-PL" sz="3200" b="1" dirty="0">
                <a:latin typeface="+mj-lt"/>
                <a:cs typeface="Arial" panose="020B0604020202020204" pitchFamily="34" charset="0"/>
              </a:rPr>
              <a:t>efektywności </a:t>
            </a:r>
          </a:p>
          <a:p>
            <a:pPr marL="628635" indent="-452427">
              <a:buClr>
                <a:schemeClr val="accent2">
                  <a:lumMod val="75000"/>
                </a:schemeClr>
              </a:buClr>
              <a:buFont typeface="Wingdings" panose="05000000000000000000" pitchFamily="2" charset="2"/>
              <a:buChar char="v"/>
              <a:tabLst>
                <a:tab pos="541325" algn="l"/>
                <a:tab pos="628635" algn="l"/>
              </a:tabLst>
              <a:defRPr/>
            </a:pPr>
            <a:r>
              <a:rPr lang="pl-PL" altLang="pl-PL" sz="3200" b="1" dirty="0">
                <a:latin typeface="+mj-lt"/>
                <a:cs typeface="Arial" panose="020B0604020202020204" pitchFamily="34" charset="0"/>
              </a:rPr>
              <a:t>uczciwej konkurencji</a:t>
            </a:r>
          </a:p>
          <a:p>
            <a:pPr marL="628635" indent="-452427">
              <a:buClr>
                <a:schemeClr val="accent2">
                  <a:lumMod val="75000"/>
                </a:schemeClr>
              </a:buClr>
              <a:buFont typeface="Wingdings" panose="05000000000000000000" pitchFamily="2" charset="2"/>
              <a:buChar char="v"/>
              <a:tabLst>
                <a:tab pos="541325" algn="l"/>
                <a:tab pos="628635" algn="l"/>
              </a:tabLst>
              <a:defRPr/>
            </a:pPr>
            <a:r>
              <a:rPr lang="pl-PL" altLang="pl-PL" sz="3200" b="1" dirty="0">
                <a:latin typeface="+mj-lt"/>
                <a:cs typeface="Arial" panose="020B0604020202020204" pitchFamily="34" charset="0"/>
              </a:rPr>
              <a:t>jawności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650" y="1285875"/>
            <a:ext cx="7427913" cy="2586038"/>
          </a:xfrm>
          <a:prstGeom prst="rect">
            <a:avLst/>
          </a:prstGeom>
        </p:spPr>
        <p:txBody>
          <a:bodyPr>
            <a:spAutoFit/>
          </a:bodyPr>
          <a:lstStyle/>
          <a:p>
            <a:pPr>
              <a:defRPr/>
            </a:pPr>
            <a:r>
              <a:rPr lang="pl-PL" altLang="pl-PL" dirty="0">
                <a:latin typeface="+mj-lt"/>
                <a:cs typeface="Arial" panose="020B0604020202020204" pitchFamily="34" charset="0"/>
              </a:rPr>
              <a:t>Zasada pomocniczości zakłada:</a:t>
            </a:r>
          </a:p>
          <a:p>
            <a:pPr marL="342891" indent="-342891">
              <a:buFont typeface="+mj-lt"/>
              <a:buAutoNum type="arabicPeriod"/>
              <a:defRPr/>
            </a:pPr>
            <a:r>
              <a:rPr lang="pl-PL" altLang="pl-PL" dirty="0">
                <a:latin typeface="+mj-lt"/>
                <a:cs typeface="Arial" panose="020B0604020202020204" pitchFamily="34" charset="0"/>
              </a:rPr>
              <a:t>zakaz odbierania oznaczający, że społeczeństwo nie powinno pozbawiać jednostek i grup społecznych możliwości wykonania tego, co sama/e potrafi/ą;</a:t>
            </a:r>
          </a:p>
          <a:p>
            <a:pPr marL="342891" indent="-342891">
              <a:buFont typeface="+mj-lt"/>
              <a:buAutoNum type="arabicPeriod"/>
              <a:defRPr/>
            </a:pPr>
            <a:r>
              <a:rPr lang="pl-PL" altLang="pl-PL" dirty="0">
                <a:latin typeface="+mj-lt"/>
                <a:cs typeface="Arial" panose="020B0604020202020204" pitchFamily="34" charset="0"/>
              </a:rPr>
              <a:t>subsydiarne towarzyszenie oznaczające, iż społeczeństwo powinno nieść „pomoc dla samopomocy” w tym, czego jednostka bądź grupa społeczna nie jest w stanie sama dokonać;</a:t>
            </a:r>
          </a:p>
          <a:p>
            <a:pPr marL="342891" indent="-342891">
              <a:buFont typeface="+mj-lt"/>
              <a:buAutoNum type="arabicPeriod"/>
              <a:defRPr/>
            </a:pPr>
            <a:r>
              <a:rPr lang="pl-PL" altLang="pl-PL" i="1" dirty="0">
                <a:latin typeface="+mj-lt"/>
                <a:cs typeface="Arial" panose="020B0604020202020204" pitchFamily="34" charset="0"/>
              </a:rPr>
              <a:t>subsydiarną redukcję </a:t>
            </a:r>
            <a:r>
              <a:rPr lang="pl-PL" altLang="pl-PL" dirty="0">
                <a:latin typeface="+mj-lt"/>
                <a:cs typeface="Arial" panose="020B0604020202020204" pitchFamily="34" charset="0"/>
              </a:rPr>
              <a:t>oznaczającą zaprzestanie świadczenia pomocy, gdy „pomoc dla samopomocy” okazała się skuteczna</a:t>
            </a:r>
          </a:p>
        </p:txBody>
      </p:sp>
      <p:sp>
        <p:nvSpPr>
          <p:cNvPr id="36867" name="Tytuł 1"/>
          <p:cNvSpPr txBox="1">
            <a:spLocks/>
          </p:cNvSpPr>
          <p:nvPr/>
        </p:nvSpPr>
        <p:spPr bwMode="auto">
          <a:xfrm>
            <a:off x="827088" y="274638"/>
            <a:ext cx="78295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Zasada pomocniczości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57250" y="2060575"/>
            <a:ext cx="7427913" cy="2586038"/>
          </a:xfrm>
          <a:prstGeom prst="rect">
            <a:avLst/>
          </a:prstGeom>
        </p:spPr>
        <p:txBody>
          <a:bodyPr>
            <a:spAutoFit/>
          </a:bodyPr>
          <a:lstStyle/>
          <a:p>
            <a:pPr>
              <a:defRPr/>
            </a:pPr>
            <a:r>
              <a:rPr lang="pl-PL" altLang="pl-PL" dirty="0">
                <a:latin typeface="+mj-lt"/>
                <a:cs typeface="Arial" panose="020B0604020202020204" pitchFamily="34" charset="0"/>
              </a:rPr>
              <a:t>Suwerenność rozumiana jest jako:</a:t>
            </a:r>
          </a:p>
          <a:p>
            <a:pPr marL="457189" indent="-457189">
              <a:buFont typeface="Wingdings" panose="05000000000000000000" pitchFamily="2" charset="2"/>
              <a:buChar char="§"/>
              <a:defRPr/>
            </a:pPr>
            <a:endParaRPr lang="pl-PL" altLang="pl-PL" dirty="0">
              <a:latin typeface="+mj-lt"/>
              <a:cs typeface="Arial" panose="020B0604020202020204" pitchFamily="34" charset="0"/>
            </a:endParaRPr>
          </a:p>
          <a:p>
            <a:pPr marL="457189" indent="-457189">
              <a:buFont typeface="Wingdings" panose="05000000000000000000" pitchFamily="2" charset="2"/>
              <a:buChar char="§"/>
              <a:defRPr/>
            </a:pPr>
            <a:r>
              <a:rPr lang="pl-PL" altLang="pl-PL" dirty="0">
                <a:latin typeface="+mj-lt"/>
                <a:cs typeface="Arial" panose="020B0604020202020204" pitchFamily="34" charset="0"/>
              </a:rPr>
              <a:t>samowładność (suwerenność zewnętrzna) oznaczającą prawną niezależność podmiotu od jakichkolwiek czynników zewnętrznych;</a:t>
            </a:r>
          </a:p>
          <a:p>
            <a:pPr marL="457189" indent="-457189">
              <a:buFont typeface="Wingdings" panose="05000000000000000000" pitchFamily="2" charset="2"/>
              <a:buChar char="§"/>
              <a:defRPr/>
            </a:pPr>
            <a:endParaRPr lang="pl-PL" altLang="pl-PL" dirty="0">
              <a:latin typeface="+mj-lt"/>
              <a:cs typeface="Arial" panose="020B0604020202020204" pitchFamily="34" charset="0"/>
            </a:endParaRPr>
          </a:p>
          <a:p>
            <a:pPr marL="457189" indent="-457189">
              <a:buFont typeface="Wingdings" panose="05000000000000000000" pitchFamily="2" charset="2"/>
              <a:buChar char="§"/>
              <a:defRPr/>
            </a:pPr>
            <a:r>
              <a:rPr lang="pl-PL" altLang="pl-PL" dirty="0" err="1">
                <a:latin typeface="+mj-lt"/>
                <a:cs typeface="Arial" panose="020B0604020202020204" pitchFamily="34" charset="0"/>
              </a:rPr>
              <a:t>całowładność</a:t>
            </a:r>
            <a:r>
              <a:rPr lang="pl-PL" altLang="pl-PL" dirty="0">
                <a:latin typeface="+mj-lt"/>
                <a:cs typeface="Arial" panose="020B0604020202020204" pitchFamily="34" charset="0"/>
              </a:rPr>
              <a:t> (suwerenność wewnętrzna) oznaczającą kompetencję normowania przez dany podmiot wszystkich stosunków wewnętrznych</a:t>
            </a:r>
          </a:p>
        </p:txBody>
      </p:sp>
      <p:sp>
        <p:nvSpPr>
          <p:cNvPr id="37891" name="Tytuł 1"/>
          <p:cNvSpPr txBox="1">
            <a:spLocks/>
          </p:cNvSpPr>
          <p:nvPr/>
        </p:nvSpPr>
        <p:spPr bwMode="auto">
          <a:xfrm>
            <a:off x="857250" y="274638"/>
            <a:ext cx="78295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Zasada suwerenności stron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57250" y="2060575"/>
            <a:ext cx="7427913" cy="2308225"/>
          </a:xfrm>
          <a:prstGeom prst="rect">
            <a:avLst/>
          </a:prstGeom>
        </p:spPr>
        <p:txBody>
          <a:bodyPr>
            <a:spAutoFit/>
          </a:bodyPr>
          <a:lstStyle/>
          <a:p>
            <a:pPr>
              <a:defRPr/>
            </a:pPr>
            <a:r>
              <a:rPr lang="pl-PL" dirty="0">
                <a:latin typeface="Arial" panose="020B0604020202020204" pitchFamily="34" charset="0"/>
                <a:cs typeface="Arial" panose="020B0604020202020204" pitchFamily="34" charset="0"/>
              </a:rPr>
              <a:t>Jawność rozumiana jest jako:</a:t>
            </a:r>
          </a:p>
          <a:p>
            <a:pPr marL="457189" indent="-457189">
              <a:buFont typeface="Wingdings" panose="05000000000000000000" pitchFamily="2" charset="2"/>
              <a:buChar char="§"/>
              <a:defRPr/>
            </a:pPr>
            <a:endParaRPr lang="pl-PL" dirty="0">
              <a:latin typeface="Arial" panose="020B0604020202020204" pitchFamily="34" charset="0"/>
              <a:cs typeface="Arial" panose="020B0604020202020204" pitchFamily="34" charset="0"/>
            </a:endParaRPr>
          </a:p>
          <a:p>
            <a:pPr marL="457189" indent="-457189">
              <a:buFont typeface="Wingdings" panose="05000000000000000000" pitchFamily="2" charset="2"/>
              <a:buChar char="§"/>
              <a:defRPr/>
            </a:pPr>
            <a:r>
              <a:rPr lang="pl-PL" dirty="0">
                <a:latin typeface="Arial" panose="020B0604020202020204" pitchFamily="34" charset="0"/>
                <a:cs typeface="Arial" panose="020B0604020202020204" pitchFamily="34" charset="0"/>
              </a:rPr>
              <a:t>powszechną dostępność informacji,</a:t>
            </a:r>
          </a:p>
          <a:p>
            <a:pPr marL="457189" indent="-457189">
              <a:buFont typeface="Wingdings" panose="05000000000000000000" pitchFamily="2" charset="2"/>
              <a:buChar char="§"/>
              <a:defRPr/>
            </a:pPr>
            <a:endParaRPr lang="pl-PL" dirty="0">
              <a:latin typeface="Arial" panose="020B0604020202020204" pitchFamily="34" charset="0"/>
              <a:cs typeface="Arial" panose="020B0604020202020204" pitchFamily="34" charset="0"/>
            </a:endParaRPr>
          </a:p>
          <a:p>
            <a:pPr marL="457189" indent="-457189">
              <a:buFont typeface="Wingdings" panose="05000000000000000000" pitchFamily="2" charset="2"/>
              <a:buChar char="§"/>
              <a:defRPr/>
            </a:pPr>
            <a:r>
              <a:rPr lang="pl-PL" dirty="0">
                <a:latin typeface="Arial" panose="020B0604020202020204" pitchFamily="34" charset="0"/>
                <a:cs typeface="Arial" panose="020B0604020202020204" pitchFamily="34" charset="0"/>
              </a:rPr>
              <a:t>przejrzystość, czyli czytelność wszelkich procesów decyzyjnych,</a:t>
            </a:r>
          </a:p>
          <a:p>
            <a:pPr marL="457189" indent="-457189">
              <a:buFont typeface="Wingdings" panose="05000000000000000000" pitchFamily="2" charset="2"/>
              <a:buChar char="§"/>
              <a:defRPr/>
            </a:pPr>
            <a:endParaRPr lang="pl-PL" dirty="0">
              <a:latin typeface="Arial" panose="020B0604020202020204" pitchFamily="34" charset="0"/>
              <a:cs typeface="Arial" panose="020B0604020202020204" pitchFamily="34" charset="0"/>
            </a:endParaRPr>
          </a:p>
          <a:p>
            <a:pPr marL="457189" indent="-457189">
              <a:buFont typeface="Wingdings" panose="05000000000000000000" pitchFamily="2" charset="2"/>
              <a:buChar char="§"/>
              <a:defRPr/>
            </a:pPr>
            <a:r>
              <a:rPr lang="pl-PL" dirty="0">
                <a:latin typeface="Arial" panose="020B0604020202020204" pitchFamily="34" charset="0"/>
                <a:cs typeface="Arial" panose="020B0604020202020204" pitchFamily="34" charset="0"/>
              </a:rPr>
              <a:t>zrozumiałość, czyli możliwość zrozumienia formułowanych komunikatów przez ich odbiorców.</a:t>
            </a:r>
          </a:p>
        </p:txBody>
      </p:sp>
      <p:sp>
        <p:nvSpPr>
          <p:cNvPr id="38915" name="Tytuł 1"/>
          <p:cNvSpPr txBox="1">
            <a:spLocks/>
          </p:cNvSpPr>
          <p:nvPr/>
        </p:nvSpPr>
        <p:spPr bwMode="auto">
          <a:xfrm>
            <a:off x="471488" y="260350"/>
            <a:ext cx="7829550" cy="101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Zasada jawności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35025" y="1628775"/>
            <a:ext cx="7427913" cy="2586038"/>
          </a:xfrm>
          <a:prstGeom prst="rect">
            <a:avLst/>
          </a:prstGeom>
        </p:spPr>
        <p:txBody>
          <a:bodyPr>
            <a:spAutoFit/>
          </a:bodyPr>
          <a:lstStyle/>
          <a:p>
            <a:pPr>
              <a:defRPr/>
            </a:pPr>
            <a:r>
              <a:rPr lang="pl-PL" altLang="pl-PL" dirty="0">
                <a:latin typeface="+mj-lt"/>
                <a:cs typeface="Arial" panose="020B0604020202020204" pitchFamily="34" charset="0"/>
              </a:rPr>
              <a:t>Partnerstwo rozumiane jest jako:</a:t>
            </a:r>
          </a:p>
          <a:p>
            <a:pPr marL="342891" indent="-342891">
              <a:buFont typeface="Wingdings" panose="05000000000000000000" pitchFamily="2" charset="2"/>
              <a:buChar char="§"/>
              <a:defRPr/>
            </a:pPr>
            <a:endParaRPr lang="pl-PL" altLang="pl-PL" dirty="0">
              <a:latin typeface="+mj-lt"/>
              <a:cs typeface="Arial" panose="020B0604020202020204" pitchFamily="34" charset="0"/>
            </a:endParaRPr>
          </a:p>
          <a:p>
            <a:pPr marL="342891" indent="-342891">
              <a:buFont typeface="Wingdings" panose="05000000000000000000" pitchFamily="2" charset="2"/>
              <a:buChar char="§"/>
              <a:defRPr/>
            </a:pPr>
            <a:r>
              <a:rPr lang="pl-PL" altLang="pl-PL" dirty="0">
                <a:latin typeface="+mj-lt"/>
                <a:cs typeface="Arial" panose="020B0604020202020204" pitchFamily="34" charset="0"/>
              </a:rPr>
              <a:t>tworzenie instytucjonalnych, prawnych i materialnych warunków udziału (partycypacji społecznej) obywateli, grup społecznych i organizacji pozarządowych w procesie planowania, podejmowania decyzji i ich realizacji;</a:t>
            </a:r>
          </a:p>
          <a:p>
            <a:pPr marL="342891" indent="-342891">
              <a:buFont typeface="Wingdings" panose="05000000000000000000" pitchFamily="2" charset="2"/>
              <a:buChar char="§"/>
              <a:defRPr/>
            </a:pPr>
            <a:endParaRPr lang="pl-PL" altLang="pl-PL" dirty="0">
              <a:latin typeface="+mj-lt"/>
              <a:cs typeface="Arial" panose="020B0604020202020204" pitchFamily="34" charset="0"/>
            </a:endParaRPr>
          </a:p>
          <a:p>
            <a:pPr marL="342891" indent="-342891">
              <a:buFont typeface="Wingdings" panose="05000000000000000000" pitchFamily="2" charset="2"/>
              <a:buChar char="§"/>
              <a:defRPr/>
            </a:pPr>
            <a:r>
              <a:rPr lang="pl-PL" altLang="pl-PL" dirty="0">
                <a:latin typeface="+mj-lt"/>
                <a:cs typeface="Arial" panose="020B0604020202020204" pitchFamily="34" charset="0"/>
              </a:rPr>
              <a:t>obejmujące współudział, współdecydowanie i współodpowiedzialność wszystkich uczestników</a:t>
            </a:r>
          </a:p>
        </p:txBody>
      </p:sp>
      <p:sp>
        <p:nvSpPr>
          <p:cNvPr id="39939" name="Tytuł 1"/>
          <p:cNvSpPr txBox="1">
            <a:spLocks/>
          </p:cNvSpPr>
          <p:nvPr/>
        </p:nvSpPr>
        <p:spPr bwMode="auto">
          <a:xfrm>
            <a:off x="860425" y="333375"/>
            <a:ext cx="7829550" cy="101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Zasada partnerstwa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539750" y="1341438"/>
            <a:ext cx="6764338" cy="37258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431800" y="260350"/>
            <a:ext cx="8229600" cy="1143000"/>
          </a:xfrm>
        </p:spPr>
        <p:txBody>
          <a:bodyPr/>
          <a:lstStyle/>
          <a:p>
            <a:pPr eaLnBrk="1" hangingPunct="1"/>
            <a:r>
              <a:rPr lang="pl-PL" altLang="pl-PL" b="1" smtClean="0"/>
              <a:t>Zagadnienia webinarium</a:t>
            </a:r>
          </a:p>
        </p:txBody>
      </p:sp>
      <p:sp>
        <p:nvSpPr>
          <p:cNvPr id="10243"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sp>
        <p:nvSpPr>
          <p:cNvPr id="4" name="Text Placeholder 2"/>
          <p:cNvSpPr txBox="1">
            <a:spLocks/>
          </p:cNvSpPr>
          <p:nvPr/>
        </p:nvSpPr>
        <p:spPr bwMode="auto">
          <a:xfrm>
            <a:off x="431800" y="1587500"/>
            <a:ext cx="8255000" cy="4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pl-PL" b="1" dirty="0" smtClean="0"/>
              <a:t>Wprowadzenie</a:t>
            </a:r>
            <a:r>
              <a:rPr lang="pl-PL" b="1" dirty="0"/>
              <a:t/>
            </a:r>
            <a:br>
              <a:rPr lang="pl-PL" b="1" dirty="0"/>
            </a:br>
            <a:r>
              <a:rPr lang="pl-PL" dirty="0"/>
              <a:t>Zmiany w przepisach samorządowych mające wpływ na współpracę </a:t>
            </a:r>
            <a:r>
              <a:rPr lang="pl-PL" dirty="0" smtClean="0"/>
              <a:t>z </a:t>
            </a:r>
            <a:r>
              <a:rPr lang="pl-PL" dirty="0"/>
              <a:t>organizacjami pozarządowymi, w tym m.in.:</a:t>
            </a:r>
            <a:br>
              <a:rPr lang="pl-PL" dirty="0"/>
            </a:br>
            <a:r>
              <a:rPr lang="pl-PL" dirty="0"/>
              <a:t>- budżet obywatelski</a:t>
            </a:r>
            <a:br>
              <a:rPr lang="pl-PL" dirty="0"/>
            </a:br>
            <a:r>
              <a:rPr lang="pl-PL" dirty="0"/>
              <a:t>- raport o stanie gminy - dyskusja z udziałem mieszkańców i przedstawicieli </a:t>
            </a:r>
            <a:br>
              <a:rPr lang="pl-PL" dirty="0"/>
            </a:br>
            <a:r>
              <a:rPr lang="pl-PL" dirty="0"/>
              <a:t>organizacji pozarządowych</a:t>
            </a:r>
          </a:p>
          <a:p>
            <a:pPr>
              <a:defRPr/>
            </a:pPr>
            <a:r>
              <a:rPr lang="pl-PL" b="1" dirty="0"/>
              <a:t/>
            </a:r>
            <a:br>
              <a:rPr lang="pl-PL" b="1" dirty="0"/>
            </a:br>
            <a:r>
              <a:rPr lang="pl-PL" b="1" dirty="0"/>
              <a:t>Omówienie nowych wzorów dot. realizacji zadania publicznego</a:t>
            </a:r>
            <a:r>
              <a:rPr lang="pl-PL" dirty="0"/>
              <a:t>, </a:t>
            </a:r>
            <a:br>
              <a:rPr lang="pl-PL" dirty="0"/>
            </a:br>
            <a:r>
              <a:rPr lang="pl-PL" dirty="0"/>
              <a:t>w tym wzór oferty, wzór oferty uproszczonej, sprawozdania i umowy o dofinansowanie</a:t>
            </a:r>
          </a:p>
          <a:p>
            <a:pPr>
              <a:defRPr/>
            </a:pPr>
            <a:r>
              <a:rPr lang="pl-PL" dirty="0" smtClean="0"/>
              <a:t/>
            </a:r>
            <a:br>
              <a:rPr lang="pl-PL" dirty="0" smtClean="0"/>
            </a:br>
            <a:r>
              <a:rPr lang="pl-PL" b="1" dirty="0" smtClean="0"/>
              <a:t>Rozliczanie przez </a:t>
            </a:r>
            <a:r>
              <a:rPr lang="pl-PL" b="1" dirty="0"/>
              <a:t>rezultaty</a:t>
            </a:r>
            <a:br>
              <a:rPr lang="pl-PL" b="1" dirty="0"/>
            </a:br>
            <a:r>
              <a:rPr lang="pl-PL" i="1" dirty="0"/>
              <a:t>- Co </a:t>
            </a:r>
            <a:r>
              <a:rPr lang="pl-PL" i="1" dirty="0" smtClean="0"/>
              <a:t>musi </a:t>
            </a:r>
            <a:r>
              <a:rPr lang="pl-PL" i="1" dirty="0"/>
              <a:t>znaleźć się w ofercie wg nowego wzoru?</a:t>
            </a:r>
            <a:br>
              <a:rPr lang="pl-PL" i="1" dirty="0"/>
            </a:br>
            <a:r>
              <a:rPr lang="pl-PL" i="1" dirty="0"/>
              <a:t>- Rozliczenie dotacji - jakie informacje powinny znaleźć się w sprawozdaniu, </a:t>
            </a:r>
            <a:br>
              <a:rPr lang="pl-PL" i="1" dirty="0"/>
            </a:br>
            <a:r>
              <a:rPr lang="pl-PL" i="1" dirty="0"/>
              <a:t>a co powinno być przedmiotem kontroli.  </a:t>
            </a:r>
            <a:br>
              <a:rPr lang="pl-PL" i="1" dirty="0"/>
            </a:br>
            <a:r>
              <a:rPr lang="pl-PL" i="1" dirty="0"/>
              <a:t>- Aspekty ochrony danych osobowych uczestników/-czek korzystających ze wsparcia </a:t>
            </a:r>
            <a:br>
              <a:rPr lang="pl-PL" i="1" dirty="0"/>
            </a:br>
            <a:r>
              <a:rPr lang="pl-PL" i="1" dirty="0"/>
              <a:t>w ramach realizacji zadania a rozliczenie przez rezultaty</a:t>
            </a:r>
          </a:p>
          <a:p>
            <a:pPr>
              <a:defRPr/>
            </a:pPr>
            <a:r>
              <a:rPr lang="pl-PL" i="1" dirty="0"/>
              <a:t/>
            </a:r>
            <a:br>
              <a:rPr lang="pl-PL" i="1" dirty="0"/>
            </a:br>
            <a:r>
              <a:rPr lang="pl-PL" b="1" dirty="0" smtClean="0"/>
              <a:t>Pytania </a:t>
            </a:r>
            <a:r>
              <a:rPr lang="pl-PL" b="1" dirty="0"/>
              <a:t>i odpowiedzi </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rostokąt 1"/>
          <p:cNvSpPr>
            <a:spLocks noChangeArrowheads="1"/>
          </p:cNvSpPr>
          <p:nvPr/>
        </p:nvSpPr>
        <p:spPr bwMode="auto">
          <a:xfrm>
            <a:off x="468313" y="1484313"/>
            <a:ext cx="849630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1800" dirty="0">
                <a:latin typeface="+mj-lt"/>
                <a:cs typeface="Arial" panose="020B0604020202020204" pitchFamily="34" charset="0"/>
              </a:rPr>
              <a:t>Efektywność rozumiana jest jako gospodarność i użyteczność.</a:t>
            </a:r>
          </a:p>
          <a:p>
            <a:pPr>
              <a:spcBef>
                <a:spcPct val="0"/>
              </a:spcBef>
              <a:buClr>
                <a:schemeClr val="accent2">
                  <a:lumMod val="75000"/>
                </a:schemeClr>
              </a:buClr>
              <a:buFont typeface="Wingdings" panose="05000000000000000000" pitchFamily="2" charset="2"/>
              <a:buChar char="§"/>
              <a:defRPr/>
            </a:pPr>
            <a:r>
              <a:rPr lang="pl-PL" altLang="pl-PL" sz="1800" dirty="0">
                <a:latin typeface="+mj-lt"/>
                <a:cs typeface="Arial" panose="020B0604020202020204" pitchFamily="34" charset="0"/>
              </a:rPr>
              <a:t> Gospodarność to wg Słownika </a:t>
            </a:r>
            <a:r>
              <a:rPr lang="pl-PL" altLang="pl-PL" sz="1800" dirty="0" err="1">
                <a:latin typeface="+mj-lt"/>
                <a:cs typeface="Arial" panose="020B0604020202020204" pitchFamily="34" charset="0"/>
              </a:rPr>
              <a:t>j.polskiego</a:t>
            </a:r>
            <a:r>
              <a:rPr lang="pl-PL" altLang="pl-PL" sz="1800" dirty="0">
                <a:latin typeface="+mj-lt"/>
                <a:cs typeface="Arial" panose="020B0604020202020204" pitchFamily="34" charset="0"/>
              </a:rPr>
              <a:t> (PWN) „umiejętne, oszczędne gospodarowanie”. </a:t>
            </a:r>
            <a:br>
              <a:rPr lang="pl-PL" altLang="pl-PL" sz="1800" dirty="0">
                <a:latin typeface="+mj-lt"/>
                <a:cs typeface="Arial" panose="020B0604020202020204" pitchFamily="34" charset="0"/>
              </a:rPr>
            </a:br>
            <a:r>
              <a:rPr lang="pl-PL" altLang="pl-PL" sz="1800" i="1" dirty="0">
                <a:latin typeface="+mj-lt"/>
                <a:cs typeface="Arial" panose="020B0604020202020204" pitchFamily="34" charset="0"/>
              </a:rPr>
              <a:t>Art. 11 pkt 4 UDPP stanowi, iż decydującym kryterium o wyborze sposobu powierzenia </a:t>
            </a:r>
            <a:r>
              <a:rPr lang="pl-PL" altLang="pl-PL" sz="1800" dirty="0">
                <a:latin typeface="+mj-lt"/>
                <a:cs typeface="Arial" panose="020B0604020202020204" pitchFamily="34" charset="0"/>
              </a:rPr>
              <a:t>zadania jest efektywność, czyli „zużywające mniej środków publicznych przy danym standardzie świadczenia albo zapewniające wyższy standard przy danym poziomie finansowania”. Przy czym należy przyjąć, że „nie w każdym przypadku oferta organizacji pozarządowej lub podmiotu z nim zrównanego jest korzystniejsza”.</a:t>
            </a:r>
            <a:br>
              <a:rPr lang="pl-PL" altLang="pl-PL" sz="1800" dirty="0">
                <a:latin typeface="+mj-lt"/>
                <a:cs typeface="Arial" panose="020B0604020202020204" pitchFamily="34" charset="0"/>
              </a:rPr>
            </a:br>
            <a:endParaRPr lang="pl-PL" altLang="pl-PL" sz="1800" dirty="0">
              <a:latin typeface="+mj-lt"/>
              <a:cs typeface="Arial" panose="020B0604020202020204" pitchFamily="34" charset="0"/>
            </a:endParaRPr>
          </a:p>
          <a:p>
            <a:pPr>
              <a:spcBef>
                <a:spcPct val="0"/>
              </a:spcBef>
              <a:buClr>
                <a:schemeClr val="accent2">
                  <a:lumMod val="75000"/>
                </a:schemeClr>
              </a:buClr>
              <a:buFont typeface="Wingdings" panose="05000000000000000000" pitchFamily="2" charset="2"/>
              <a:buChar char="§"/>
              <a:defRPr/>
            </a:pPr>
            <a:r>
              <a:rPr lang="pl-PL" altLang="pl-PL" sz="1800" dirty="0">
                <a:latin typeface="+mj-lt"/>
                <a:cs typeface="Arial" panose="020B0604020202020204" pitchFamily="34" charset="0"/>
              </a:rPr>
              <a:t> Użyteczny, to wg Słownika </a:t>
            </a:r>
            <a:r>
              <a:rPr lang="pl-PL" altLang="pl-PL" sz="1800" dirty="0" err="1">
                <a:latin typeface="+mj-lt"/>
                <a:cs typeface="Arial" panose="020B0604020202020204" pitchFamily="34" charset="0"/>
              </a:rPr>
              <a:t>j.polskiego</a:t>
            </a:r>
            <a:r>
              <a:rPr lang="pl-PL" altLang="pl-PL" sz="1800" dirty="0">
                <a:latin typeface="+mj-lt"/>
                <a:cs typeface="Arial" panose="020B0604020202020204" pitchFamily="34" charset="0"/>
              </a:rPr>
              <a:t> (PWN) „przynoszący pożytek, przydatny, potrzebny do czegoś, mający praktyczne zastosowanie; pożyteczny.” </a:t>
            </a:r>
            <a:r>
              <a:rPr lang="pl-PL" altLang="pl-PL" sz="1800" i="1" dirty="0">
                <a:latin typeface="+mj-lt"/>
                <a:cs typeface="Arial" panose="020B0604020202020204" pitchFamily="34" charset="0"/>
              </a:rPr>
              <a:t>Chodzi tu o „przeniesienie </a:t>
            </a:r>
            <a:r>
              <a:rPr lang="pl-PL" altLang="pl-PL" sz="1800" dirty="0">
                <a:latin typeface="+mj-lt"/>
                <a:cs typeface="Arial" panose="020B0604020202020204" pitchFamily="34" charset="0"/>
              </a:rPr>
              <a:t>ciężaru dyskusji o realizacji zadania z obszaru poprawności wydatkowania środków finansowych na kwestie realizacji założonych celów działania i poprawnego odpowiadania na potrzeby społeczne”</a:t>
            </a:r>
          </a:p>
        </p:txBody>
      </p:sp>
      <p:sp>
        <p:nvSpPr>
          <p:cNvPr id="44035" name="Tytuł 1"/>
          <p:cNvSpPr txBox="1">
            <a:spLocks/>
          </p:cNvSpPr>
          <p:nvPr/>
        </p:nvSpPr>
        <p:spPr bwMode="auto">
          <a:xfrm>
            <a:off x="857250" y="274638"/>
            <a:ext cx="78295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4000" b="1" dirty="0">
                <a:solidFill>
                  <a:schemeClr val="accent2"/>
                </a:solidFill>
                <a:latin typeface="+mj-lt"/>
                <a:cs typeface="Arial" panose="020B0604020202020204" pitchFamily="34" charset="0"/>
              </a:rPr>
              <a:t>Zasada efektywności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468313" y="1997075"/>
            <a:ext cx="6911975"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2800" dirty="0">
                <a:latin typeface="+mj-lt"/>
                <a:cs typeface="Arial" panose="020B0604020202020204" pitchFamily="34" charset="0"/>
              </a:rPr>
              <a:t>Uczciwą konkurencję rozumiemy jako sposób rywalizacji o możliwość wykonania zadania publicznego w oparciu o zasady zapewniające równe szanse wszystkim potencjalnym uczestnikom/uczestniczkom.</a:t>
            </a:r>
          </a:p>
        </p:txBody>
      </p:sp>
      <p:sp>
        <p:nvSpPr>
          <p:cNvPr id="45059" name="Tytuł 1"/>
          <p:cNvSpPr txBox="1">
            <a:spLocks/>
          </p:cNvSpPr>
          <p:nvPr/>
        </p:nvSpPr>
        <p:spPr bwMode="auto">
          <a:xfrm>
            <a:off x="857250" y="274638"/>
            <a:ext cx="78295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a:solidFill>
                  <a:schemeClr val="accent2"/>
                </a:solidFill>
                <a:latin typeface="+mj-lt"/>
                <a:cs typeface="Arial" panose="020B0604020202020204" pitchFamily="34" charset="0"/>
              </a:rPr>
              <a:t>Zasada uczciwej konkurencji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cstate="print"/>
          <a:srcRect/>
          <a:stretch>
            <a:fillRect/>
          </a:stretch>
        </p:blipFill>
        <p:spPr bwMode="auto">
          <a:xfrm>
            <a:off x="323850" y="1484313"/>
            <a:ext cx="7092950" cy="37020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468313" y="1997075"/>
            <a:ext cx="6911975"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2800" dirty="0">
                <a:latin typeface="+mj-lt"/>
                <a:cs typeface="Arial" panose="020B0604020202020204" pitchFamily="34" charset="0"/>
              </a:rPr>
              <a:t>Wzór oferty (2 wersje),</a:t>
            </a:r>
          </a:p>
          <a:p>
            <a:pPr>
              <a:spcBef>
                <a:spcPct val="0"/>
              </a:spcBef>
              <a:buFontTx/>
              <a:buNone/>
              <a:defRPr/>
            </a:pPr>
            <a:r>
              <a:rPr lang="pl-PL" altLang="pl-PL" sz="2800" dirty="0">
                <a:latin typeface="+mj-lt"/>
                <a:cs typeface="Arial" panose="020B0604020202020204" pitchFamily="34" charset="0"/>
              </a:rPr>
              <a:t>Wzór oferty uproszczonej</a:t>
            </a:r>
          </a:p>
          <a:p>
            <a:pPr>
              <a:spcBef>
                <a:spcPct val="0"/>
              </a:spcBef>
              <a:buFontTx/>
              <a:buNone/>
              <a:defRPr/>
            </a:pPr>
            <a:endParaRPr lang="pl-PL" altLang="pl-PL" sz="2800" dirty="0">
              <a:latin typeface="+mj-lt"/>
              <a:cs typeface="Arial" panose="020B0604020202020204" pitchFamily="34" charset="0"/>
            </a:endParaRPr>
          </a:p>
          <a:p>
            <a:pPr>
              <a:spcBef>
                <a:spcPct val="0"/>
              </a:spcBef>
              <a:buFontTx/>
              <a:buNone/>
              <a:defRPr/>
            </a:pPr>
            <a:r>
              <a:rPr lang="pl-PL" altLang="pl-PL" sz="2800" dirty="0">
                <a:latin typeface="+mj-lt"/>
                <a:cs typeface="Arial" panose="020B0604020202020204" pitchFamily="34" charset="0"/>
              </a:rPr>
              <a:t>Wzór umowy o dofinansowanie</a:t>
            </a:r>
          </a:p>
          <a:p>
            <a:pPr>
              <a:spcBef>
                <a:spcPct val="0"/>
              </a:spcBef>
              <a:buFontTx/>
              <a:buNone/>
              <a:defRPr/>
            </a:pPr>
            <a:endParaRPr lang="pl-PL" altLang="pl-PL" sz="2800" dirty="0">
              <a:latin typeface="+mj-lt"/>
              <a:cs typeface="Arial" panose="020B0604020202020204" pitchFamily="34" charset="0"/>
            </a:endParaRPr>
          </a:p>
          <a:p>
            <a:pPr>
              <a:spcBef>
                <a:spcPct val="0"/>
              </a:spcBef>
              <a:buFontTx/>
              <a:buNone/>
              <a:defRPr/>
            </a:pPr>
            <a:r>
              <a:rPr lang="pl-PL" altLang="pl-PL" sz="2800" dirty="0">
                <a:latin typeface="+mj-lt"/>
                <a:cs typeface="Arial" panose="020B0604020202020204" pitchFamily="34" charset="0"/>
              </a:rPr>
              <a:t>Wzór sprawozdania</a:t>
            </a: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Omówienie wzorów dot. </a:t>
            </a:r>
            <a:br>
              <a:rPr lang="pl-PL" altLang="pl-PL" sz="3600" b="1" dirty="0">
                <a:solidFill>
                  <a:schemeClr val="accent2"/>
                </a:solidFill>
                <a:latin typeface="+mj-lt"/>
                <a:cs typeface="Arial" panose="020B0604020202020204" pitchFamily="34" charset="0"/>
              </a:rPr>
            </a:br>
            <a:r>
              <a:rPr lang="pl-PL" altLang="pl-PL" sz="3600" b="1" dirty="0">
                <a:solidFill>
                  <a:schemeClr val="accent2"/>
                </a:solidFill>
                <a:latin typeface="+mj-lt"/>
                <a:cs typeface="Arial" panose="020B0604020202020204" pitchFamily="34" charset="0"/>
              </a:rPr>
              <a:t>realizacji zadania publicznego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395288" y="1844675"/>
            <a:ext cx="69119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891" indent="-342891">
              <a:buFont typeface="Wingdings" panose="05000000000000000000" pitchFamily="2" charset="2"/>
              <a:buChar char="§"/>
              <a:defRPr/>
            </a:pPr>
            <a:r>
              <a:rPr lang="pl-PL" sz="2000" dirty="0">
                <a:latin typeface="+mj-lt"/>
                <a:cs typeface="Arial" panose="020B0604020202020204" pitchFamily="34" charset="0"/>
              </a:rPr>
              <a:t>Co musi znaleźć się w ofercie wg nowego wzoru</a:t>
            </a:r>
            <a:r>
              <a:rPr lang="pl-PL" sz="2000" dirty="0" smtClean="0">
                <a:latin typeface="+mj-lt"/>
                <a:cs typeface="Arial" panose="020B0604020202020204" pitchFamily="34" charset="0"/>
              </a:rPr>
              <a:t>?</a:t>
            </a:r>
            <a:br>
              <a:rPr lang="pl-PL" sz="2000" dirty="0" smtClean="0">
                <a:latin typeface="+mj-lt"/>
                <a:cs typeface="Arial" panose="020B0604020202020204" pitchFamily="34" charset="0"/>
              </a:rPr>
            </a:br>
            <a:r>
              <a:rPr lang="pl-PL" sz="2000" dirty="0" smtClean="0">
                <a:latin typeface="+mj-lt"/>
                <a:cs typeface="Arial" panose="020B0604020202020204" pitchFamily="34" charset="0"/>
              </a:rPr>
              <a:t> Sprawdźmy wzory – ofert. </a:t>
            </a:r>
            <a:endParaRPr lang="pl-PL" sz="2000" dirty="0">
              <a:latin typeface="+mj-lt"/>
              <a:cs typeface="Arial" panose="020B0604020202020204" pitchFamily="34" charset="0"/>
            </a:endParaRP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Rozliczanie przez rezultaty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395288" y="1844675"/>
            <a:ext cx="6911975" cy="288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891" indent="-342891">
              <a:buFont typeface="Wingdings" panose="05000000000000000000" pitchFamily="2" charset="2"/>
              <a:buChar char="§"/>
              <a:defRPr/>
            </a:pPr>
            <a:r>
              <a:rPr lang="pl-PL" sz="2000" dirty="0" smtClean="0">
                <a:latin typeface="+mj-lt"/>
                <a:cs typeface="Arial" panose="020B0604020202020204" pitchFamily="34" charset="0"/>
              </a:rPr>
              <a:t>Wzór umowy – krok po kroku, czyli czego jeszcze nie mamy w budżecie i o czym trzeba będzie pamiętać realizując zadanie publiczne.</a:t>
            </a:r>
          </a:p>
          <a:p>
            <a:pPr marL="342891" indent="-342891">
              <a:buFont typeface="Wingdings" panose="05000000000000000000" pitchFamily="2" charset="2"/>
              <a:buChar char="§"/>
              <a:defRPr/>
            </a:pPr>
            <a:endParaRPr lang="pl-PL" sz="2000" dirty="0">
              <a:latin typeface="+mj-lt"/>
              <a:cs typeface="Arial" panose="020B0604020202020204" pitchFamily="34" charset="0"/>
            </a:endParaRPr>
          </a:p>
          <a:p>
            <a:pPr marL="342891" indent="-342891">
              <a:buFont typeface="Wingdings" panose="05000000000000000000" pitchFamily="2" charset="2"/>
              <a:buChar char="§"/>
              <a:defRPr/>
            </a:pPr>
            <a:r>
              <a:rPr lang="pl-PL" sz="2000" dirty="0">
                <a:latin typeface="+mj-lt"/>
                <a:cs typeface="Arial" panose="020B0604020202020204" pitchFamily="34" charset="0"/>
              </a:rPr>
              <a:t>Rozliczenie dotacji:</a:t>
            </a:r>
          </a:p>
          <a:p>
            <a:pPr marL="1085824" lvl="1" indent="-342891">
              <a:buFont typeface="Wingdings" panose="05000000000000000000" pitchFamily="2" charset="2"/>
              <a:buChar char="§"/>
              <a:defRPr/>
            </a:pPr>
            <a:r>
              <a:rPr lang="pl-PL" sz="1600" dirty="0">
                <a:latin typeface="+mj-lt"/>
                <a:cs typeface="Arial" panose="020B0604020202020204" pitchFamily="34" charset="0"/>
              </a:rPr>
              <a:t>Informacje niezbędne w </a:t>
            </a:r>
            <a:r>
              <a:rPr lang="pl-PL" sz="1600" dirty="0" smtClean="0">
                <a:latin typeface="+mj-lt"/>
                <a:cs typeface="Arial" panose="020B0604020202020204" pitchFamily="34" charset="0"/>
              </a:rPr>
              <a:t>sprawozdaniu </a:t>
            </a:r>
          </a:p>
          <a:p>
            <a:pPr marL="1085824" lvl="1" indent="-342891">
              <a:buFont typeface="Wingdings" panose="05000000000000000000" pitchFamily="2" charset="2"/>
              <a:buChar char="§"/>
              <a:defRPr/>
            </a:pPr>
            <a:r>
              <a:rPr lang="pl-PL" sz="1600" dirty="0" smtClean="0">
                <a:latin typeface="+mj-lt"/>
                <a:cs typeface="Arial" panose="020B0604020202020204" pitchFamily="34" charset="0"/>
              </a:rPr>
              <a:t>Weryfikacja sprawozdania a kontrola</a:t>
            </a:r>
            <a:endParaRPr lang="pl-PL" sz="1600" dirty="0">
              <a:latin typeface="+mj-lt"/>
              <a:cs typeface="Arial" panose="020B0604020202020204" pitchFamily="34" charset="0"/>
            </a:endParaRPr>
          </a:p>
          <a:p>
            <a:pPr marL="1085824" lvl="1" indent="-342891">
              <a:buFont typeface="Wingdings" panose="05000000000000000000" pitchFamily="2" charset="2"/>
              <a:buChar char="§"/>
              <a:defRPr/>
            </a:pPr>
            <a:r>
              <a:rPr lang="pl-PL" sz="1600" dirty="0" smtClean="0">
                <a:latin typeface="+mj-lt"/>
                <a:cs typeface="Arial" panose="020B0604020202020204" pitchFamily="34" charset="0"/>
              </a:rPr>
              <a:t>Informujmy, że jesteśmy gotowi udostępnić dokumenty podczas </a:t>
            </a:r>
            <a:r>
              <a:rPr lang="pl-PL" sz="1600" dirty="0">
                <a:latin typeface="+mj-lt"/>
                <a:cs typeface="Arial" panose="020B0604020202020204" pitchFamily="34" charset="0"/>
              </a:rPr>
              <a:t>kontroli.  </a:t>
            </a: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Rozliczanie przez rezultaty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395288" y="1844675"/>
            <a:ext cx="6911975"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891" indent="-342891">
              <a:buFont typeface="Wingdings" panose="05000000000000000000" pitchFamily="2" charset="2"/>
              <a:buChar char="§"/>
              <a:defRPr/>
            </a:pPr>
            <a:endParaRPr lang="pl-PL" sz="2000" dirty="0">
              <a:latin typeface="+mj-lt"/>
              <a:cs typeface="Arial" panose="020B0604020202020204" pitchFamily="34" charset="0"/>
            </a:endParaRPr>
          </a:p>
          <a:p>
            <a:pPr marL="342891" indent="-342891">
              <a:buFont typeface="Wingdings" panose="05000000000000000000" pitchFamily="2" charset="2"/>
              <a:buChar char="§"/>
              <a:defRPr/>
            </a:pPr>
            <a:r>
              <a:rPr lang="pl-PL" sz="2000" dirty="0">
                <a:latin typeface="+mj-lt"/>
                <a:cs typeface="Arial" panose="020B0604020202020204" pitchFamily="34" charset="0"/>
              </a:rPr>
              <a:t>Aspekty ochrony danych osobowych uczestników/-czek korzystających ze wsparcia w ramach realizacji zadania a rozliczenie przez rezultaty</a:t>
            </a:r>
          </a:p>
          <a:p>
            <a:pPr lvl="1" indent="0">
              <a:buFont typeface="Arial" panose="020B0604020202020204" pitchFamily="34" charset="0"/>
              <a:buNone/>
              <a:defRPr/>
            </a:pPr>
            <a:r>
              <a:rPr lang="pl-PL" sz="1600" dirty="0">
                <a:latin typeface="+mj-lt"/>
                <a:cs typeface="Arial" panose="020B0604020202020204" pitchFamily="34" charset="0"/>
              </a:rPr>
              <a:t>RODO a deklaracje, </a:t>
            </a:r>
            <a:r>
              <a:rPr lang="pl-PL" sz="1600" dirty="0" smtClean="0">
                <a:latin typeface="+mj-lt"/>
                <a:cs typeface="Arial" panose="020B0604020202020204" pitchFamily="34" charset="0"/>
              </a:rPr>
              <a:t>zestawienia</a:t>
            </a:r>
          </a:p>
          <a:p>
            <a:pPr lvl="1" indent="0">
              <a:buFont typeface="Arial" panose="020B0604020202020204" pitchFamily="34" charset="0"/>
              <a:buNone/>
              <a:defRPr/>
            </a:pPr>
            <a:r>
              <a:rPr lang="pl-PL" sz="1600" dirty="0" smtClean="0">
                <a:latin typeface="+mj-lt"/>
                <a:cs typeface="Arial" panose="020B0604020202020204" pitchFamily="34" charset="0"/>
              </a:rPr>
              <a:t>Usługi </a:t>
            </a:r>
            <a:r>
              <a:rPr lang="pl-PL" sz="1600" dirty="0">
                <a:latin typeface="+mj-lt"/>
                <a:cs typeface="Arial" panose="020B0604020202020204" pitchFamily="34" charset="0"/>
              </a:rPr>
              <a:t>doradcze/konsultingowe i listy </a:t>
            </a:r>
            <a:r>
              <a:rPr lang="pl-PL" sz="1600" dirty="0" smtClean="0">
                <a:latin typeface="+mj-lt"/>
                <a:cs typeface="Arial" panose="020B0604020202020204" pitchFamily="34" charset="0"/>
              </a:rPr>
              <a:t>obecności</a:t>
            </a:r>
          </a:p>
          <a:p>
            <a:pPr lvl="1" indent="0">
              <a:buFont typeface="Arial" panose="020B0604020202020204" pitchFamily="34" charset="0"/>
              <a:buNone/>
              <a:defRPr/>
            </a:pPr>
            <a:r>
              <a:rPr lang="pl-PL" sz="1600" dirty="0" smtClean="0">
                <a:latin typeface="+mj-lt"/>
                <a:cs typeface="Arial" panose="020B0604020202020204" pitchFamily="34" charset="0"/>
              </a:rPr>
              <a:t>Protokoły </a:t>
            </a:r>
            <a:r>
              <a:rPr lang="pl-PL" sz="1600" dirty="0">
                <a:latin typeface="+mj-lt"/>
                <a:cs typeface="Arial" panose="020B0604020202020204" pitchFamily="34" charset="0"/>
              </a:rPr>
              <a:t>odbioru </a:t>
            </a:r>
            <a:r>
              <a:rPr lang="pl-PL" sz="1600" dirty="0" smtClean="0">
                <a:latin typeface="+mj-lt"/>
                <a:cs typeface="Arial" panose="020B0604020202020204" pitchFamily="34" charset="0"/>
              </a:rPr>
              <a:t>usług</a:t>
            </a:r>
          </a:p>
          <a:p>
            <a:pPr lvl="1" indent="0">
              <a:buFont typeface="Arial" panose="020B0604020202020204" pitchFamily="34" charset="0"/>
              <a:buNone/>
              <a:defRPr/>
            </a:pPr>
            <a:r>
              <a:rPr lang="pl-PL" sz="1600" dirty="0" smtClean="0">
                <a:latin typeface="+mj-lt"/>
                <a:cs typeface="Arial" panose="020B0604020202020204" pitchFamily="34" charset="0"/>
              </a:rPr>
              <a:t>Konspekty zajęć</a:t>
            </a:r>
          </a:p>
          <a:p>
            <a:pPr lvl="1" indent="0">
              <a:buFont typeface="Arial" panose="020B0604020202020204" pitchFamily="34" charset="0"/>
              <a:buNone/>
              <a:defRPr/>
            </a:pPr>
            <a:r>
              <a:rPr lang="pl-PL" sz="1600" dirty="0" smtClean="0">
                <a:latin typeface="+mj-lt"/>
                <a:cs typeface="Arial" panose="020B0604020202020204" pitchFamily="34" charset="0"/>
              </a:rPr>
              <a:t>Dzienniki dyżurów</a:t>
            </a:r>
            <a:endParaRPr lang="pl-PL" sz="1600" dirty="0">
              <a:latin typeface="+mj-lt"/>
              <a:cs typeface="Arial" panose="020B0604020202020204" pitchFamily="34" charset="0"/>
            </a:endParaRP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Rozliczanie przez rezultaty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b="1" dirty="0">
                <a:solidFill>
                  <a:schemeClr val="accent2"/>
                </a:solidFill>
                <a:latin typeface="+mj-lt"/>
                <a:cs typeface="Arial" panose="020B0604020202020204" pitchFamily="34" charset="0"/>
              </a:rPr>
              <a:t>Rozliczanie przez rezultaty</a:t>
            </a:r>
          </a:p>
          <a:p>
            <a:pPr>
              <a:spcBef>
                <a:spcPct val="0"/>
              </a:spcBef>
              <a:buFontTx/>
              <a:buNone/>
              <a:defRPr/>
            </a:pPr>
            <a:r>
              <a:rPr lang="pl-PL" altLang="pl-PL" b="1" dirty="0">
                <a:solidFill>
                  <a:schemeClr val="accent2"/>
                </a:solidFill>
                <a:latin typeface="+mj-lt"/>
                <a:cs typeface="Arial" panose="020B0604020202020204" pitchFamily="34" charset="0"/>
              </a:rPr>
              <a:t> - drzewo problemów/drzewo celów</a:t>
            </a:r>
          </a:p>
        </p:txBody>
      </p:sp>
      <p:pic>
        <p:nvPicPr>
          <p:cNvPr id="36867" name="Obraz 2"/>
          <p:cNvPicPr>
            <a:picLocks noChangeAspect="1"/>
          </p:cNvPicPr>
          <p:nvPr/>
        </p:nvPicPr>
        <p:blipFill>
          <a:blip r:embed="rId2" cstate="print"/>
          <a:srcRect/>
          <a:stretch>
            <a:fillRect/>
          </a:stretch>
        </p:blipFill>
        <p:spPr bwMode="auto">
          <a:xfrm>
            <a:off x="250825" y="1484313"/>
            <a:ext cx="8755063" cy="33131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1800" y="260350"/>
            <a:ext cx="8229600" cy="1143000"/>
          </a:xfrm>
          <a:extLst/>
        </p:spPr>
        <p:txBody>
          <a:bodyPr rtlCol="0">
            <a:normAutofit fontScale="90000"/>
          </a:bodyPr>
          <a:lstStyle/>
          <a:p>
            <a:pPr eaLnBrk="1" hangingPunct="1">
              <a:defRPr/>
            </a:pPr>
            <a:r>
              <a:rPr lang="pl-PL" b="1" dirty="0" smtClean="0">
                <a:solidFill>
                  <a:schemeClr val="accent2"/>
                </a:solidFill>
              </a:rPr>
              <a:t>Matryca logiczna projektu, </a:t>
            </a:r>
            <a:br>
              <a:rPr lang="pl-PL" b="1" dirty="0" smtClean="0">
                <a:solidFill>
                  <a:schemeClr val="accent2"/>
                </a:solidFill>
              </a:rPr>
            </a:br>
            <a:r>
              <a:rPr lang="pl-PL" b="1" dirty="0" smtClean="0">
                <a:solidFill>
                  <a:schemeClr val="accent2"/>
                </a:solidFill>
              </a:rPr>
              <a:t>czyli gdzie są te rezultaty</a:t>
            </a:r>
            <a:endParaRPr lang="pl-PL" b="1" dirty="0">
              <a:solidFill>
                <a:schemeClr val="accent2"/>
              </a:solidFill>
            </a:endParaRPr>
          </a:p>
        </p:txBody>
      </p:sp>
      <p:sp>
        <p:nvSpPr>
          <p:cNvPr id="37891"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pic>
        <p:nvPicPr>
          <p:cNvPr id="37892" name="Obraz 3"/>
          <p:cNvPicPr>
            <a:picLocks noChangeAspect="1"/>
          </p:cNvPicPr>
          <p:nvPr/>
        </p:nvPicPr>
        <p:blipFill>
          <a:blip r:embed="rId2" cstate="print"/>
          <a:srcRect/>
          <a:stretch>
            <a:fillRect/>
          </a:stretch>
        </p:blipFill>
        <p:spPr bwMode="auto">
          <a:xfrm>
            <a:off x="611188" y="1600200"/>
            <a:ext cx="5838825" cy="439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334963" y="1052513"/>
            <a:ext cx="6911975"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891" indent="-342891">
              <a:buClr>
                <a:schemeClr val="accent2"/>
              </a:buClr>
              <a:buFont typeface="Wingdings" panose="05000000000000000000" pitchFamily="2" charset="2"/>
              <a:buChar char="§"/>
              <a:defRPr/>
            </a:pPr>
            <a:r>
              <a:rPr lang="pl-PL" sz="2000" b="1" dirty="0">
                <a:cs typeface="Arial" panose="020B0604020202020204" pitchFamily="34" charset="0"/>
              </a:rPr>
              <a:t>Produkty</a:t>
            </a:r>
            <a:endParaRPr lang="pl-PL" sz="2000" dirty="0">
              <a:cs typeface="Arial" panose="020B0604020202020204" pitchFamily="34" charset="0"/>
            </a:endParaRPr>
          </a:p>
          <a:p>
            <a:pPr marL="342891" indent="-342891">
              <a:buClr>
                <a:schemeClr val="accent2"/>
              </a:buClr>
              <a:buFont typeface="Wingdings" panose="05000000000000000000" pitchFamily="2" charset="2"/>
              <a:buChar char="§"/>
              <a:defRPr/>
            </a:pPr>
            <a:r>
              <a:rPr lang="pl-PL" sz="2000" b="1" dirty="0">
                <a:cs typeface="Arial" panose="020B0604020202020204" pitchFamily="34" charset="0"/>
              </a:rPr>
              <a:t>Rezultaty</a:t>
            </a:r>
            <a:endParaRPr lang="pl-PL" sz="2000" dirty="0">
              <a:cs typeface="Arial" panose="020B0604020202020204" pitchFamily="34" charset="0"/>
            </a:endParaRPr>
          </a:p>
          <a:p>
            <a:pPr marL="342891" indent="-342891">
              <a:buClr>
                <a:schemeClr val="accent2"/>
              </a:buClr>
              <a:buFont typeface="Wingdings" panose="05000000000000000000" pitchFamily="2" charset="2"/>
              <a:buChar char="§"/>
              <a:defRPr/>
            </a:pPr>
            <a:r>
              <a:rPr lang="pl-PL" sz="2000" b="1" dirty="0">
                <a:cs typeface="Arial" panose="020B0604020202020204" pitchFamily="34" charset="0"/>
              </a:rPr>
              <a:t>Wpływ </a:t>
            </a:r>
            <a:r>
              <a:rPr lang="pl-PL" sz="2000" dirty="0">
                <a:cs typeface="Arial" panose="020B0604020202020204" pitchFamily="34" charset="0"/>
              </a:rPr>
              <a:t>(</a:t>
            </a:r>
            <a:r>
              <a:rPr lang="pl-PL" sz="2000" b="1" dirty="0">
                <a:cs typeface="Arial" panose="020B0604020202020204" pitchFamily="34" charset="0"/>
              </a:rPr>
              <a:t>oddziaływanie</a:t>
            </a:r>
            <a:r>
              <a:rPr lang="pl-PL" sz="2000" dirty="0">
                <a:cs typeface="Arial" panose="020B0604020202020204" pitchFamily="34" charset="0"/>
              </a:rPr>
              <a:t>)</a:t>
            </a:r>
          </a:p>
          <a:p>
            <a:pPr marL="342891" indent="-342891">
              <a:buClr>
                <a:schemeClr val="accent2"/>
              </a:buClr>
              <a:buFont typeface="Wingdings" panose="05000000000000000000" pitchFamily="2" charset="2"/>
              <a:buChar char="§"/>
              <a:defRPr/>
            </a:pPr>
            <a:endParaRPr lang="pl-PL" sz="2000" b="1" dirty="0">
              <a:cs typeface="Arial" panose="020B0604020202020204" pitchFamily="34" charset="0"/>
            </a:endParaRPr>
          </a:p>
          <a:p>
            <a:pPr>
              <a:buClr>
                <a:schemeClr val="accent2"/>
              </a:buClr>
              <a:buFont typeface="Arial" panose="020B0604020202020204" pitchFamily="34" charset="0"/>
              <a:buNone/>
              <a:defRPr/>
            </a:pPr>
            <a:r>
              <a:rPr lang="pl-PL" sz="2000" b="1" dirty="0" smtClean="0">
                <a:cs typeface="Arial" panose="020B0604020202020204" pitchFamily="34" charset="0"/>
              </a:rPr>
              <a:t>Jakie dokumenty mieć na potwierdzenie osiągnięcia wskaźników.</a:t>
            </a:r>
          </a:p>
          <a:p>
            <a:pPr>
              <a:buClr>
                <a:schemeClr val="accent2"/>
              </a:buClr>
              <a:buFont typeface="Arial" panose="020B0604020202020204" pitchFamily="34" charset="0"/>
              <a:buNone/>
              <a:defRPr/>
            </a:pPr>
            <a:endParaRPr lang="pl-PL" sz="2000" b="1" dirty="0">
              <a:cs typeface="Arial" panose="020B0604020202020204" pitchFamily="34" charset="0"/>
            </a:endParaRPr>
          </a:p>
          <a:p>
            <a:pPr>
              <a:buClr>
                <a:schemeClr val="accent2"/>
              </a:buClr>
              <a:buFont typeface="Arial" panose="020B0604020202020204" pitchFamily="34" charset="0"/>
              <a:buNone/>
              <a:defRPr/>
            </a:pPr>
            <a:r>
              <a:rPr lang="pl-PL" sz="2000" b="1" dirty="0">
                <a:solidFill>
                  <a:schemeClr val="accent2"/>
                </a:solidFill>
                <a:cs typeface="Arial" panose="020B0604020202020204" pitchFamily="34" charset="0"/>
              </a:rPr>
              <a:t>Czy uwzględniono monitoring i ewaluację w ramach realizacji zadania publicznego? </a:t>
            </a:r>
            <a:br>
              <a:rPr lang="pl-PL" sz="2000" b="1" dirty="0">
                <a:solidFill>
                  <a:schemeClr val="accent2"/>
                </a:solidFill>
                <a:cs typeface="Arial" panose="020B0604020202020204" pitchFamily="34" charset="0"/>
              </a:rPr>
            </a:br>
            <a:endParaRPr lang="pl-PL" sz="2000" dirty="0">
              <a:solidFill>
                <a:schemeClr val="accent2"/>
              </a:solidFill>
              <a:cs typeface="Arial" panose="020B0604020202020204" pitchFamily="34" charset="0"/>
            </a:endParaRP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Efekty…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ChangeArrowheads="1"/>
          </p:cNvSpPr>
          <p:nvPr/>
        </p:nvSpPr>
        <p:spPr bwMode="auto">
          <a:xfrm>
            <a:off x="179388" y="1268413"/>
            <a:ext cx="6840537"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80000"/>
              </a:lnSpc>
              <a:buClr>
                <a:schemeClr val="accent2"/>
              </a:buClr>
              <a:buFont typeface="Wingdings" panose="05000000000000000000" pitchFamily="2" charset="2"/>
              <a:buChar char="§"/>
              <a:defRPr/>
            </a:pPr>
            <a:endParaRPr lang="pl-PL" altLang="pl-PL" sz="1800" dirty="0">
              <a:latin typeface="+mj-lt"/>
              <a:cs typeface="Arial" panose="020B0604020202020204" pitchFamily="34" charset="0"/>
            </a:endParaRPr>
          </a:p>
          <a:p>
            <a:pPr lvl="1">
              <a:lnSpc>
                <a:spcPct val="80000"/>
              </a:lnSpc>
              <a:buClr>
                <a:schemeClr val="accent2"/>
              </a:buClr>
              <a:buFont typeface="Wingdings" panose="05000000000000000000" pitchFamily="2" charset="2"/>
              <a:buChar char="§"/>
              <a:defRPr/>
            </a:pPr>
            <a:r>
              <a:rPr lang="pl-PL" altLang="pl-PL" sz="1800" dirty="0">
                <a:latin typeface="+mj-lt"/>
                <a:cs typeface="Arial" panose="020B0604020202020204" pitchFamily="34" charset="0"/>
              </a:rPr>
              <a:t>Lepsze rozpoznanie i zaspokojenie potrzeb mieszkańców w zakresie usług publicznych</a:t>
            </a:r>
          </a:p>
          <a:p>
            <a:pPr lvl="1">
              <a:lnSpc>
                <a:spcPct val="80000"/>
              </a:lnSpc>
              <a:buClr>
                <a:schemeClr val="accent2"/>
              </a:buClr>
              <a:buFont typeface="Wingdings" panose="05000000000000000000" pitchFamily="2" charset="2"/>
              <a:buChar char="§"/>
              <a:defRPr/>
            </a:pPr>
            <a:r>
              <a:rPr lang="pl-PL" altLang="pl-PL" sz="1800" dirty="0">
                <a:latin typeface="+mj-lt"/>
                <a:cs typeface="Arial" panose="020B0604020202020204" pitchFamily="34" charset="0"/>
              </a:rPr>
              <a:t>Zapewnianie obywatelom wpływu na losy samorządu w okresie między wyborami</a:t>
            </a:r>
          </a:p>
          <a:p>
            <a:pPr lvl="1">
              <a:lnSpc>
                <a:spcPct val="80000"/>
              </a:lnSpc>
              <a:buClr>
                <a:schemeClr val="accent2"/>
              </a:buClr>
              <a:buFont typeface="Wingdings" panose="05000000000000000000" pitchFamily="2" charset="2"/>
              <a:buChar char="§"/>
              <a:defRPr/>
            </a:pPr>
            <a:r>
              <a:rPr lang="pl-PL" altLang="pl-PL" sz="1800" dirty="0">
                <a:latin typeface="+mj-lt"/>
                <a:cs typeface="Arial" panose="020B0604020202020204" pitchFamily="34" charset="0"/>
              </a:rPr>
              <a:t>Budowanie wzajemnego zaufania pomiędzy władzami samorządowymi a społeczeństwem</a:t>
            </a:r>
          </a:p>
          <a:p>
            <a:pPr lvl="1">
              <a:lnSpc>
                <a:spcPct val="80000"/>
              </a:lnSpc>
              <a:buClr>
                <a:schemeClr val="accent2"/>
              </a:buClr>
              <a:buFont typeface="Wingdings" panose="05000000000000000000" pitchFamily="2" charset="2"/>
              <a:buChar char="§"/>
              <a:defRPr/>
            </a:pPr>
            <a:r>
              <a:rPr lang="pl-PL" altLang="pl-PL" sz="1800" dirty="0">
                <a:latin typeface="+mj-lt"/>
                <a:cs typeface="Arial" panose="020B0604020202020204" pitchFamily="34" charset="0"/>
              </a:rPr>
              <a:t>Zapewnienie mieszkańcom możliwości sprawdzenia i przekonania się, że środki samorządu (a więc ich środki) są wykorzystywane mądrze i uczciwie.</a:t>
            </a:r>
          </a:p>
          <a:p>
            <a:pPr lvl="1">
              <a:lnSpc>
                <a:spcPct val="80000"/>
              </a:lnSpc>
              <a:buClr>
                <a:schemeClr val="accent2"/>
              </a:buClr>
              <a:buFont typeface="Wingdings" panose="05000000000000000000" pitchFamily="2" charset="2"/>
              <a:buChar char="§"/>
              <a:defRPr/>
            </a:pPr>
            <a:r>
              <a:rPr lang="pl-PL" altLang="pl-PL" sz="1800" dirty="0">
                <a:latin typeface="+mj-lt"/>
                <a:cs typeface="Arial" panose="020B0604020202020204" pitchFamily="34" charset="0"/>
              </a:rPr>
              <a:t>Uzyskanie poparcia dla działań i inwestycji władz lokalnych podejmowanych dla dobra wspólnego</a:t>
            </a:r>
          </a:p>
          <a:p>
            <a:pPr lvl="1">
              <a:lnSpc>
                <a:spcPct val="80000"/>
              </a:lnSpc>
              <a:buClr>
                <a:schemeClr val="accent2"/>
              </a:buClr>
              <a:buFont typeface="Wingdings" panose="05000000000000000000" pitchFamily="2" charset="2"/>
              <a:buChar char="§"/>
              <a:defRPr/>
            </a:pPr>
            <a:r>
              <a:rPr lang="pl-PL" altLang="pl-PL" sz="1800" dirty="0">
                <a:latin typeface="+mj-lt"/>
                <a:cs typeface="Arial" panose="020B0604020202020204" pitchFamily="34" charset="0"/>
              </a:rPr>
              <a:t>Zwiększenie zaangażowania mieszkańców samorządu w realizację wspólnych przedsięwzięć</a:t>
            </a:r>
          </a:p>
          <a:p>
            <a:pPr lvl="1">
              <a:lnSpc>
                <a:spcPct val="80000"/>
              </a:lnSpc>
              <a:buClr>
                <a:schemeClr val="accent2"/>
              </a:buClr>
              <a:buFont typeface="Wingdings" panose="05000000000000000000" pitchFamily="2" charset="2"/>
              <a:buChar char="§"/>
              <a:defRPr/>
            </a:pPr>
            <a:r>
              <a:rPr lang="pl-PL" altLang="pl-PL" sz="1800" dirty="0">
                <a:latin typeface="+mj-lt"/>
                <a:cs typeface="Arial" panose="020B0604020202020204" pitchFamily="34" charset="0"/>
              </a:rPr>
              <a:t>Budowanie wśród urzędników świadomości, że ich zadaniem jest dobre świadczenie usług publicznych</a:t>
            </a:r>
          </a:p>
        </p:txBody>
      </p:sp>
      <p:sp>
        <p:nvSpPr>
          <p:cNvPr id="47107" name="Prostokąt 2"/>
          <p:cNvSpPr>
            <a:spLocks noChangeArrowheads="1"/>
          </p:cNvSpPr>
          <p:nvPr/>
        </p:nvSpPr>
        <p:spPr bwMode="auto">
          <a:xfrm>
            <a:off x="457200" y="404813"/>
            <a:ext cx="6337300"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defRPr/>
            </a:pPr>
            <a:r>
              <a:rPr lang="pl-PL" altLang="pl-PL" sz="2400" b="1" dirty="0">
                <a:solidFill>
                  <a:schemeClr val="accent2"/>
                </a:solidFill>
                <a:latin typeface="+mj-lt"/>
                <a:cs typeface="Arial" panose="020B0604020202020204" pitchFamily="34" charset="0"/>
              </a:rPr>
              <a:t>Cele komunikacji dwustronnej i partycypacji mieszkańców w zarządzaniu samorządem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rostokąt 1"/>
          <p:cNvSpPr>
            <a:spLocks noChangeArrowheads="1"/>
          </p:cNvSpPr>
          <p:nvPr/>
        </p:nvSpPr>
        <p:spPr bwMode="auto">
          <a:xfrm>
            <a:off x="334963" y="1052513"/>
            <a:ext cx="6911975" cy="1938337"/>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pitchFamily="2" charset="2"/>
              <a:buChar char="§"/>
            </a:pPr>
            <a:r>
              <a:rPr lang="pl-PL" altLang="pl-PL" sz="2000" b="1">
                <a:latin typeface="Calibri" pitchFamily="34" charset="0"/>
              </a:rPr>
              <a:t>Produkty</a:t>
            </a:r>
            <a:r>
              <a:rPr lang="pl-PL" altLang="pl-PL" sz="2000">
                <a:latin typeface="Calibri" pitchFamily="34" charset="0"/>
              </a:rPr>
              <a:t> to wszystkie policzalne dobra i usługi, które powstaną w ramach naszego projektu. Liczba wydrukowanych materiałów szkoleniowych albo książek, liczba przeprowadzonych szkoleń, liczba przeprowadzonych konsultacji, liczba staży, liczba beneficjentów, które przeszły przez szkolenia, staże, konferencje, warsztaty, itp.</a:t>
            </a: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pl-PL" altLang="pl-PL" sz="3600" b="1" dirty="0">
              <a:solidFill>
                <a:schemeClr val="accent2"/>
              </a:solidFill>
              <a:latin typeface="+mj-lt"/>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334963" y="1052513"/>
            <a:ext cx="6911975" cy="449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891" indent="-342891">
              <a:buClr>
                <a:schemeClr val="accent2"/>
              </a:buClr>
              <a:buFont typeface="Wingdings" panose="05000000000000000000" pitchFamily="2" charset="2"/>
              <a:buChar char="§"/>
              <a:defRPr/>
            </a:pPr>
            <a:r>
              <a:rPr lang="pl-PL" sz="2000" b="1" dirty="0">
                <a:cs typeface="Arial" panose="020B0604020202020204" pitchFamily="34" charset="0"/>
              </a:rPr>
              <a:t>Rezultaty</a:t>
            </a:r>
            <a:r>
              <a:rPr lang="pl-PL" sz="2000" dirty="0">
                <a:cs typeface="Arial" panose="020B0604020202020204" pitchFamily="34" charset="0"/>
              </a:rPr>
              <a:t> to wszystkie natychmiastowe i bezpośrednie korzyści, jakie beneficjenci odnieśli z uczestniczenia w projekcie, a konkretniej w danym </a:t>
            </a:r>
            <a:r>
              <a:rPr lang="pl-PL" sz="2000" b="1" dirty="0">
                <a:cs typeface="Arial" panose="020B0604020202020204" pitchFamily="34" charset="0"/>
              </a:rPr>
              <a:t>produkcie lub przy/poprzez wykorzystanie produktu/działania. </a:t>
            </a:r>
            <a:br>
              <a:rPr lang="pl-PL" sz="2000" b="1" dirty="0">
                <a:cs typeface="Arial" panose="020B0604020202020204" pitchFamily="34" charset="0"/>
              </a:rPr>
            </a:br>
            <a:r>
              <a:rPr lang="pl-PL" sz="2000" dirty="0">
                <a:cs typeface="Arial" panose="020B0604020202020204" pitchFamily="34" charset="0"/>
              </a:rPr>
              <a:t>Rezultatem może być np. podniesienie poziomu wiedzy lub nauczenie się nowych rzeczy czy zmiana postaw beneficjentów. </a:t>
            </a:r>
          </a:p>
          <a:p>
            <a:pPr>
              <a:buClr>
                <a:schemeClr val="accent2"/>
              </a:buClr>
              <a:buFont typeface="Arial" panose="020B0604020202020204" pitchFamily="34" charset="0"/>
              <a:buNone/>
              <a:defRPr/>
            </a:pPr>
            <a:r>
              <a:rPr lang="pl-PL" sz="2000" dirty="0">
                <a:cs typeface="Arial" panose="020B0604020202020204" pitchFamily="34" charset="0"/>
              </a:rPr>
              <a:t>	Rezultaty możemy podzielić na 2 dalsze grupy:</a:t>
            </a:r>
          </a:p>
          <a:p>
            <a:pPr marL="1085824" lvl="1" indent="-342891">
              <a:buClr>
                <a:schemeClr val="accent2"/>
              </a:buClr>
              <a:buFont typeface="Wingdings" panose="05000000000000000000" pitchFamily="2" charset="2"/>
              <a:buChar char="§"/>
              <a:defRPr/>
            </a:pPr>
            <a:r>
              <a:rPr lang="pl-PL" sz="1600" b="1" dirty="0">
                <a:cs typeface="Arial" panose="020B0604020202020204" pitchFamily="34" charset="0"/>
              </a:rPr>
              <a:t>Rezultaty twarde</a:t>
            </a:r>
            <a:r>
              <a:rPr lang="pl-PL" sz="1600" dirty="0">
                <a:cs typeface="Arial" panose="020B0604020202020204" pitchFamily="34" charset="0"/>
              </a:rPr>
              <a:t> – łatwe do zmierzenia: wzrost wiedzy i umiejętności wśród beneficjentów, mierzony np. poprzez testy, certyfikację subiektywne odczucia uczestników;</a:t>
            </a:r>
          </a:p>
          <a:p>
            <a:pPr marL="1085824" lvl="1" indent="-342891">
              <a:buClr>
                <a:schemeClr val="accent2"/>
              </a:buClr>
              <a:buFont typeface="Wingdings" panose="05000000000000000000" pitchFamily="2" charset="2"/>
              <a:buChar char="§"/>
              <a:defRPr/>
            </a:pPr>
            <a:r>
              <a:rPr lang="pl-PL" sz="1600" b="1" dirty="0">
                <a:cs typeface="Arial" panose="020B0604020202020204" pitchFamily="34" charset="0"/>
              </a:rPr>
              <a:t>Rezultaty miękkie</a:t>
            </a:r>
            <a:r>
              <a:rPr lang="pl-PL" sz="1600" dirty="0">
                <a:cs typeface="Arial" panose="020B0604020202020204" pitchFamily="34" charset="0"/>
              </a:rPr>
              <a:t> – trudniejsze do zmierzenia: zmiana postaw beneficjentów, przełamanie barier, zwiększenie motywacji, zwiększenie zainteresowania jakimś tematem</a:t>
            </a:r>
            <a:r>
              <a:rPr lang="pl-PL" sz="2000" dirty="0">
                <a:cs typeface="Arial" panose="020B0604020202020204" pitchFamily="34" charset="0"/>
              </a:rPr>
              <a:t/>
            </a:r>
            <a:br>
              <a:rPr lang="pl-PL" sz="2000" dirty="0">
                <a:cs typeface="Arial" panose="020B0604020202020204" pitchFamily="34" charset="0"/>
              </a:rPr>
            </a:br>
            <a:endParaRPr lang="pl-PL" sz="2000" dirty="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rostokąt 1"/>
          <p:cNvSpPr>
            <a:spLocks noChangeArrowheads="1"/>
          </p:cNvSpPr>
          <p:nvPr/>
        </p:nvSpPr>
        <p:spPr bwMode="auto">
          <a:xfrm>
            <a:off x="334963" y="1052513"/>
            <a:ext cx="6911975" cy="4524375"/>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pitchFamily="2" charset="2"/>
              <a:buChar char="§"/>
            </a:pPr>
            <a:r>
              <a:rPr lang="pl-PL" altLang="pl-PL" sz="2000" b="1">
                <a:latin typeface="Calibri" pitchFamily="34" charset="0"/>
              </a:rPr>
              <a:t>Wpływ</a:t>
            </a:r>
            <a:r>
              <a:rPr lang="pl-PL" altLang="pl-PL" sz="2000">
                <a:latin typeface="Calibri" pitchFamily="34" charset="0"/>
              </a:rPr>
              <a:t> to </a:t>
            </a:r>
            <a:r>
              <a:rPr lang="pl-PL" altLang="pl-PL" sz="2000" u="sng">
                <a:latin typeface="Calibri" pitchFamily="34" charset="0"/>
              </a:rPr>
              <a:t>długofalowy efekt </a:t>
            </a:r>
            <a:r>
              <a:rPr lang="pl-PL" altLang="pl-PL" sz="2000">
                <a:latin typeface="Calibri" pitchFamily="34" charset="0"/>
              </a:rPr>
              <a:t>tego, że beneficjenci naszego projektu znajdą się z powrotem w swoich środowiskach. Wpływ określa się naprawdę długofalowo i najczęściej wykracza on znacząco poza datę realizacji zadania. </a:t>
            </a:r>
            <a:br>
              <a:rPr lang="pl-PL" altLang="pl-PL" sz="2000">
                <a:latin typeface="Calibri" pitchFamily="34" charset="0"/>
              </a:rPr>
            </a:br>
            <a:r>
              <a:rPr lang="pl-PL" altLang="pl-PL" sz="2000">
                <a:latin typeface="Calibri" pitchFamily="34" charset="0"/>
              </a:rPr>
              <a:t/>
            </a:r>
            <a:br>
              <a:rPr lang="pl-PL" altLang="pl-PL" sz="2000">
                <a:latin typeface="Calibri" pitchFamily="34" charset="0"/>
              </a:rPr>
            </a:br>
            <a:r>
              <a:rPr lang="pl-PL" altLang="pl-PL" sz="2000">
                <a:latin typeface="Calibri" pitchFamily="34" charset="0"/>
              </a:rPr>
              <a:t>Wpływ zwykle określamy jako założenie. Będziemy mogli go co najwyżej obserwować. Jedyne co podpowiada nam, że wpływ będzie taki jak zakładamy, to logika całego projektu i dobranie odpowiednich działań.</a:t>
            </a:r>
          </a:p>
          <a:p>
            <a:pPr marL="342900" indent="-342900">
              <a:spcBef>
                <a:spcPct val="20000"/>
              </a:spcBef>
              <a:buClr>
                <a:schemeClr val="accent2"/>
              </a:buClr>
              <a:buFont typeface="Wingdings" pitchFamily="2" charset="2"/>
              <a:buChar char="§"/>
            </a:pPr>
            <a:endParaRPr lang="pl-PL" altLang="pl-PL" sz="2000">
              <a:latin typeface="Calibri" pitchFamily="34" charset="0"/>
            </a:endParaRPr>
          </a:p>
          <a:p>
            <a:pPr marL="342900" indent="-342900">
              <a:spcBef>
                <a:spcPct val="20000"/>
              </a:spcBef>
              <a:buClr>
                <a:schemeClr val="accent2"/>
              </a:buClr>
              <a:buFont typeface="Wingdings" pitchFamily="2" charset="2"/>
              <a:buChar char="§"/>
            </a:pPr>
            <a:r>
              <a:rPr lang="pl-PL" altLang="pl-PL" sz="2000">
                <a:latin typeface="Calibri" pitchFamily="34" charset="0"/>
              </a:rPr>
              <a:t>Jeśli w opisie problemu w naszym wniosku zwróciliśmy uwagę na jakąś niedogodność, to właśnie </a:t>
            </a:r>
            <a:r>
              <a:rPr lang="pl-PL" altLang="pl-PL" sz="2000" b="1">
                <a:latin typeface="Calibri" pitchFamily="34" charset="0"/>
              </a:rPr>
              <a:t>wpływ </a:t>
            </a:r>
            <a:r>
              <a:rPr lang="pl-PL" altLang="pl-PL" sz="2000">
                <a:latin typeface="Calibri" pitchFamily="34" charset="0"/>
              </a:rPr>
              <a:t>ma tę niedogodność niwelować.</a:t>
            </a:r>
            <a:br>
              <a:rPr lang="pl-PL" altLang="pl-PL" sz="2000">
                <a:latin typeface="Calibri" pitchFamily="34" charset="0"/>
              </a:rPr>
            </a:br>
            <a:endParaRPr lang="pl-PL" altLang="pl-PL" sz="2000">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rostokąt 1"/>
          <p:cNvSpPr>
            <a:spLocks noChangeArrowheads="1"/>
          </p:cNvSpPr>
          <p:nvPr/>
        </p:nvSpPr>
        <p:spPr bwMode="auto">
          <a:xfrm>
            <a:off x="334963" y="1052513"/>
            <a:ext cx="6911975" cy="708025"/>
          </a:xfrm>
          <a:prstGeom prst="rect">
            <a:avLst/>
          </a:prstGeom>
          <a:noFill/>
          <a:ln w="9525">
            <a:noFill/>
            <a:miter lim="800000"/>
            <a:headEnd/>
            <a:tailEnd/>
          </a:ln>
        </p:spPr>
        <p:txBody>
          <a:bodyPr>
            <a:spAutoFit/>
          </a:bodyPr>
          <a:lstStyle/>
          <a:p>
            <a:pPr>
              <a:spcBef>
                <a:spcPct val="20000"/>
              </a:spcBef>
              <a:buClr>
                <a:schemeClr val="accent2"/>
              </a:buClr>
              <a:buFont typeface="Arial" charset="0"/>
              <a:buNone/>
            </a:pPr>
            <a:r>
              <a:rPr lang="pl-PL" altLang="pl-PL" sz="2000">
                <a:latin typeface="Calibri" pitchFamily="34" charset="0"/>
              </a:rPr>
              <a:t/>
            </a:r>
            <a:br>
              <a:rPr lang="pl-PL" altLang="pl-PL" sz="2000">
                <a:latin typeface="Calibri" pitchFamily="34" charset="0"/>
              </a:rPr>
            </a:br>
            <a:endParaRPr lang="pl-PL" altLang="pl-PL" sz="2000">
              <a:latin typeface="Calibri" pitchFamily="34" charset="0"/>
            </a:endParaRPr>
          </a:p>
        </p:txBody>
      </p:sp>
      <p:sp>
        <p:nvSpPr>
          <p:cNvPr id="6" name="Rectangle 2"/>
          <p:cNvSpPr>
            <a:spLocks noChangeArrowheads="1"/>
          </p:cNvSpPr>
          <p:nvPr/>
        </p:nvSpPr>
        <p:spPr bwMode="auto">
          <a:xfrm>
            <a:off x="334963" y="404813"/>
            <a:ext cx="8651875" cy="5278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pl-PL" sz="2100" dirty="0" err="1">
                <a:latin typeface="+mj-lt"/>
              </a:rPr>
              <a:t>Przez</a:t>
            </a:r>
            <a:r>
              <a:rPr lang="en-US" altLang="pl-PL" sz="2100" dirty="0">
                <a:latin typeface="+mj-lt"/>
              </a:rPr>
              <a:t> </a:t>
            </a:r>
            <a:r>
              <a:rPr lang="en-US" altLang="pl-PL" sz="2100" b="1" dirty="0" err="1">
                <a:latin typeface="+mj-lt"/>
              </a:rPr>
              <a:t>produkty</a:t>
            </a:r>
            <a:r>
              <a:rPr lang="en-US" altLang="pl-PL" sz="2100" dirty="0">
                <a:latin typeface="+mj-lt"/>
              </a:rPr>
              <a:t> </a:t>
            </a:r>
            <a:endParaRPr lang="pl-PL" altLang="pl-PL" sz="2100" dirty="0">
              <a:latin typeface="+mj-lt"/>
            </a:endParaRPr>
          </a:p>
          <a:p>
            <a:pPr>
              <a:defRPr/>
            </a:pPr>
            <a:r>
              <a:rPr lang="en-US" altLang="pl-PL" sz="2100" dirty="0" err="1">
                <a:latin typeface="+mj-lt"/>
              </a:rPr>
              <a:t>osiągamy</a:t>
            </a:r>
            <a:r>
              <a:rPr lang="en-US" altLang="pl-PL" sz="2100" dirty="0">
                <a:latin typeface="+mj-lt"/>
              </a:rPr>
              <a:t> </a:t>
            </a:r>
            <a:r>
              <a:rPr lang="en-US" altLang="pl-PL" sz="2100" b="1" dirty="0" err="1">
                <a:latin typeface="+mj-lt"/>
              </a:rPr>
              <a:t>rezultaty</a:t>
            </a:r>
            <a:r>
              <a:rPr lang="en-US" altLang="pl-PL" sz="2100" b="1" dirty="0">
                <a:latin typeface="+mj-lt"/>
              </a:rPr>
              <a:t>, </a:t>
            </a:r>
            <a:endParaRPr lang="pl-PL" altLang="pl-PL" sz="2100" b="1" dirty="0">
              <a:latin typeface="+mj-lt"/>
            </a:endParaRPr>
          </a:p>
          <a:p>
            <a:pPr>
              <a:defRPr/>
            </a:pPr>
            <a:r>
              <a:rPr lang="en-US" altLang="pl-PL" sz="2100" dirty="0" err="1">
                <a:latin typeface="+mj-lt"/>
              </a:rPr>
              <a:t>przekładające</a:t>
            </a:r>
            <a:r>
              <a:rPr lang="en-US" altLang="pl-PL" sz="2100" dirty="0">
                <a:latin typeface="+mj-lt"/>
              </a:rPr>
              <a:t> </a:t>
            </a:r>
            <a:r>
              <a:rPr lang="en-US" altLang="pl-PL" sz="2100" dirty="0" err="1">
                <a:latin typeface="+mj-lt"/>
              </a:rPr>
              <a:t>się</a:t>
            </a:r>
            <a:r>
              <a:rPr lang="en-US" altLang="pl-PL" sz="2100" dirty="0">
                <a:latin typeface="+mj-lt"/>
              </a:rPr>
              <a:t> </a:t>
            </a:r>
            <a:r>
              <a:rPr lang="en-US" altLang="pl-PL" sz="2100" dirty="0" err="1">
                <a:latin typeface="+mj-lt"/>
              </a:rPr>
              <a:t>na</a:t>
            </a:r>
            <a:r>
              <a:rPr lang="en-US" altLang="pl-PL" sz="2100" dirty="0">
                <a:latin typeface="+mj-lt"/>
              </a:rPr>
              <a:t> </a:t>
            </a:r>
            <a:r>
              <a:rPr lang="en-US" altLang="pl-PL" sz="2100" dirty="0" err="1">
                <a:latin typeface="+mj-lt"/>
              </a:rPr>
              <a:t>określony</a:t>
            </a:r>
            <a:r>
              <a:rPr lang="en-US" altLang="pl-PL" sz="2100" b="1" dirty="0">
                <a:latin typeface="+mj-lt"/>
              </a:rPr>
              <a:t> </a:t>
            </a:r>
            <a:r>
              <a:rPr lang="en-US" altLang="pl-PL" sz="2100" b="1" dirty="0" err="1">
                <a:latin typeface="+mj-lt"/>
              </a:rPr>
              <a:t>wpływ</a:t>
            </a:r>
            <a:r>
              <a:rPr lang="en-US" altLang="pl-PL" sz="2100" dirty="0">
                <a:latin typeface="+mj-lt"/>
              </a:rPr>
              <a:t>.</a:t>
            </a:r>
          </a:p>
          <a:p>
            <a:pPr>
              <a:defRPr/>
            </a:pPr>
            <a:endParaRPr lang="pl-PL" altLang="pl-PL" sz="2100" dirty="0">
              <a:latin typeface="+mj-lt"/>
            </a:endParaRPr>
          </a:p>
          <a:p>
            <a:pPr>
              <a:defRPr/>
            </a:pPr>
            <a:r>
              <a:rPr lang="en-US" altLang="pl-PL" sz="2100" dirty="0" err="1">
                <a:latin typeface="+mj-lt"/>
              </a:rPr>
              <a:t>Przez</a:t>
            </a:r>
            <a:r>
              <a:rPr lang="en-US" altLang="pl-PL" sz="2100" dirty="0">
                <a:latin typeface="+mj-lt"/>
              </a:rPr>
              <a:t> </a:t>
            </a:r>
            <a:r>
              <a:rPr lang="en-US" altLang="pl-PL" sz="2100" b="1" dirty="0" err="1">
                <a:latin typeface="+mj-lt"/>
              </a:rPr>
              <a:t>szkolenie</a:t>
            </a:r>
            <a:r>
              <a:rPr lang="en-US" altLang="pl-PL" sz="2100" dirty="0">
                <a:latin typeface="+mj-lt"/>
              </a:rPr>
              <a:t> (</a:t>
            </a:r>
            <a:r>
              <a:rPr lang="en-US" altLang="pl-PL" sz="2100" dirty="0" err="1">
                <a:latin typeface="+mj-lt"/>
              </a:rPr>
              <a:t>produkt</a:t>
            </a:r>
            <a:r>
              <a:rPr lang="en-US" altLang="pl-PL" sz="2100" dirty="0">
                <a:latin typeface="+mj-lt"/>
              </a:rPr>
              <a:t>) </a:t>
            </a:r>
            <a:endParaRPr lang="pl-PL" altLang="pl-PL" sz="2100" dirty="0">
              <a:latin typeface="+mj-lt"/>
            </a:endParaRPr>
          </a:p>
          <a:p>
            <a:pPr>
              <a:defRPr/>
            </a:pPr>
            <a:r>
              <a:rPr lang="en-US" altLang="pl-PL" sz="2100" dirty="0" err="1">
                <a:latin typeface="+mj-lt"/>
              </a:rPr>
              <a:t>osiągamy</a:t>
            </a:r>
            <a:r>
              <a:rPr lang="en-US" altLang="pl-PL" sz="2100" dirty="0">
                <a:latin typeface="+mj-lt"/>
              </a:rPr>
              <a:t> </a:t>
            </a:r>
            <a:r>
              <a:rPr lang="en-US" altLang="pl-PL" sz="2100" b="1" dirty="0" err="1">
                <a:latin typeface="+mj-lt"/>
              </a:rPr>
              <a:t>nowe</a:t>
            </a:r>
            <a:r>
              <a:rPr lang="en-US" altLang="pl-PL" sz="2100" b="1" dirty="0">
                <a:latin typeface="+mj-lt"/>
              </a:rPr>
              <a:t> </a:t>
            </a:r>
            <a:r>
              <a:rPr lang="en-US" altLang="pl-PL" sz="2100" b="1" dirty="0" err="1">
                <a:latin typeface="+mj-lt"/>
              </a:rPr>
              <a:t>kompetencje</a:t>
            </a:r>
            <a:r>
              <a:rPr lang="en-US" altLang="pl-PL" sz="2100" b="1" dirty="0">
                <a:latin typeface="+mj-lt"/>
              </a:rPr>
              <a:t> </a:t>
            </a:r>
            <a:r>
              <a:rPr lang="en-US" altLang="pl-PL" sz="2100" b="1" dirty="0" err="1">
                <a:latin typeface="+mj-lt"/>
              </a:rPr>
              <a:t>beneficjentów</a:t>
            </a:r>
            <a:r>
              <a:rPr lang="en-US" altLang="pl-PL" sz="2100" dirty="0">
                <a:latin typeface="+mj-lt"/>
              </a:rPr>
              <a:t> (</a:t>
            </a:r>
            <a:r>
              <a:rPr lang="en-US" altLang="pl-PL" sz="2100" dirty="0" err="1">
                <a:latin typeface="+mj-lt"/>
              </a:rPr>
              <a:t>rezultat</a:t>
            </a:r>
            <a:r>
              <a:rPr lang="en-US" altLang="pl-PL" sz="2100" dirty="0">
                <a:latin typeface="+mj-lt"/>
              </a:rPr>
              <a:t>), </a:t>
            </a:r>
            <a:endParaRPr lang="pl-PL" altLang="pl-PL" sz="2100" dirty="0">
              <a:latin typeface="+mj-lt"/>
            </a:endParaRPr>
          </a:p>
          <a:p>
            <a:pPr>
              <a:defRPr/>
            </a:pPr>
            <a:r>
              <a:rPr lang="en-US" altLang="pl-PL" sz="2100" dirty="0" err="1">
                <a:latin typeface="+mj-lt"/>
              </a:rPr>
              <a:t>przekładające</a:t>
            </a:r>
            <a:r>
              <a:rPr lang="en-US" altLang="pl-PL" sz="2100" dirty="0">
                <a:latin typeface="+mj-lt"/>
              </a:rPr>
              <a:t> </a:t>
            </a:r>
            <a:r>
              <a:rPr lang="en-US" altLang="pl-PL" sz="2100" dirty="0" err="1">
                <a:latin typeface="+mj-lt"/>
              </a:rPr>
              <a:t>się</a:t>
            </a:r>
            <a:r>
              <a:rPr lang="en-US" altLang="pl-PL" sz="2100" dirty="0">
                <a:latin typeface="+mj-lt"/>
              </a:rPr>
              <a:t> </a:t>
            </a:r>
            <a:r>
              <a:rPr lang="en-US" altLang="pl-PL" sz="2100" dirty="0" err="1">
                <a:latin typeface="+mj-lt"/>
              </a:rPr>
              <a:t>na</a:t>
            </a:r>
            <a:r>
              <a:rPr lang="en-US" altLang="pl-PL" sz="2100" dirty="0">
                <a:latin typeface="+mj-lt"/>
              </a:rPr>
              <a:t> </a:t>
            </a:r>
            <a:r>
              <a:rPr lang="en-US" altLang="pl-PL" sz="2100" b="1" dirty="0" err="1">
                <a:latin typeface="+mj-lt"/>
              </a:rPr>
              <a:t>łatwiejsze</a:t>
            </a:r>
            <a:r>
              <a:rPr lang="en-US" altLang="pl-PL" sz="2100" b="1" dirty="0">
                <a:latin typeface="+mj-lt"/>
              </a:rPr>
              <a:t> </a:t>
            </a:r>
            <a:r>
              <a:rPr lang="en-US" altLang="pl-PL" sz="2100" b="1" dirty="0" err="1">
                <a:latin typeface="+mj-lt"/>
              </a:rPr>
              <a:t>odnalezienie</a:t>
            </a:r>
            <a:r>
              <a:rPr lang="en-US" altLang="pl-PL" sz="2100" b="1" dirty="0">
                <a:latin typeface="+mj-lt"/>
              </a:rPr>
              <a:t> </a:t>
            </a:r>
            <a:r>
              <a:rPr lang="en-US" altLang="pl-PL" sz="2100" b="1" dirty="0" err="1">
                <a:latin typeface="+mj-lt"/>
              </a:rPr>
              <a:t>się</a:t>
            </a:r>
            <a:r>
              <a:rPr lang="en-US" altLang="pl-PL" sz="2100" b="1" dirty="0">
                <a:latin typeface="+mj-lt"/>
              </a:rPr>
              <a:t> </a:t>
            </a:r>
            <a:r>
              <a:rPr lang="en-US" altLang="pl-PL" sz="2100" b="1" dirty="0" err="1">
                <a:latin typeface="+mj-lt"/>
              </a:rPr>
              <a:t>na</a:t>
            </a:r>
            <a:r>
              <a:rPr lang="en-US" altLang="pl-PL" sz="2100" b="1" dirty="0">
                <a:latin typeface="+mj-lt"/>
              </a:rPr>
              <a:t> </a:t>
            </a:r>
            <a:r>
              <a:rPr lang="en-US" altLang="pl-PL" sz="2100" b="1" dirty="0" err="1">
                <a:latin typeface="+mj-lt"/>
              </a:rPr>
              <a:t>rynku</a:t>
            </a:r>
            <a:r>
              <a:rPr lang="pl-PL" altLang="pl-PL" sz="2100" b="1" dirty="0">
                <a:latin typeface="+mj-lt"/>
              </a:rPr>
              <a:t> </a:t>
            </a:r>
            <a:r>
              <a:rPr lang="en-US" altLang="pl-PL" sz="2100" b="1" dirty="0" err="1">
                <a:latin typeface="+mj-lt"/>
              </a:rPr>
              <a:t>pracy</a:t>
            </a:r>
            <a:r>
              <a:rPr lang="en-US" altLang="pl-PL" sz="2100" dirty="0">
                <a:latin typeface="+mj-lt"/>
              </a:rPr>
              <a:t> (</a:t>
            </a:r>
            <a:r>
              <a:rPr lang="en-US" altLang="pl-PL" sz="2100" dirty="0" err="1">
                <a:latin typeface="+mj-lt"/>
              </a:rPr>
              <a:t>wpływ</a:t>
            </a:r>
            <a:r>
              <a:rPr lang="en-US" altLang="pl-PL" sz="2100" dirty="0">
                <a:latin typeface="+mj-lt"/>
              </a:rPr>
              <a:t>)</a:t>
            </a:r>
            <a:endParaRPr lang="pl-PL" altLang="pl-PL" sz="2100" dirty="0">
              <a:latin typeface="+mj-lt"/>
            </a:endParaRPr>
          </a:p>
          <a:p>
            <a:pPr>
              <a:defRPr/>
            </a:pPr>
            <a:endParaRPr lang="pl-PL" altLang="pl-PL" sz="2100" dirty="0">
              <a:latin typeface="+mj-lt"/>
            </a:endParaRPr>
          </a:p>
          <a:p>
            <a:pPr>
              <a:defRPr/>
            </a:pPr>
            <a:r>
              <a:rPr lang="pl-PL" sz="2100" dirty="0">
                <a:latin typeface="+mj-lt"/>
              </a:rPr>
              <a:t>Poprzez organizację </a:t>
            </a:r>
            <a:r>
              <a:rPr lang="pl-PL" sz="2100" b="1" dirty="0">
                <a:latin typeface="+mj-lt"/>
              </a:rPr>
              <a:t>warsztatów dla młodzieży </a:t>
            </a:r>
            <a:r>
              <a:rPr lang="pl-PL" sz="2100" dirty="0">
                <a:latin typeface="+mj-lt"/>
              </a:rPr>
              <a:t>(produkt)</a:t>
            </a:r>
            <a:br>
              <a:rPr lang="pl-PL" sz="2100" dirty="0">
                <a:latin typeface="+mj-lt"/>
              </a:rPr>
            </a:br>
            <a:r>
              <a:rPr lang="pl-PL" sz="2100" dirty="0">
                <a:latin typeface="+mj-lt"/>
              </a:rPr>
              <a:t>osiągamy </a:t>
            </a:r>
            <a:r>
              <a:rPr lang="pl-PL" sz="2100" b="1" dirty="0">
                <a:latin typeface="+mj-lt"/>
              </a:rPr>
              <a:t>zwiększenie wiedzy i umiejętności w zakresie </a:t>
            </a:r>
            <a:br>
              <a:rPr lang="pl-PL" sz="2100" b="1" dirty="0">
                <a:latin typeface="+mj-lt"/>
              </a:rPr>
            </a:br>
            <a:r>
              <a:rPr lang="pl-PL" sz="2100" b="1" dirty="0">
                <a:latin typeface="+mj-lt"/>
              </a:rPr>
              <a:t>realizacji inicjatyw </a:t>
            </a:r>
            <a:r>
              <a:rPr lang="pl-PL" sz="2100" dirty="0">
                <a:latin typeface="+mj-lt"/>
              </a:rPr>
              <a:t>(rezultat)</a:t>
            </a:r>
            <a:br>
              <a:rPr lang="pl-PL" sz="2100" dirty="0">
                <a:latin typeface="+mj-lt"/>
              </a:rPr>
            </a:br>
            <a:r>
              <a:rPr lang="pl-PL" sz="2100" dirty="0">
                <a:latin typeface="+mj-lt"/>
              </a:rPr>
              <a:t>przekładające się na </a:t>
            </a:r>
            <a:r>
              <a:rPr lang="pl-PL" sz="2100" b="1" dirty="0">
                <a:latin typeface="+mj-lt"/>
              </a:rPr>
              <a:t>powstanie nowych inicjatyw przygotowywanych i realizowanych samodzielnie </a:t>
            </a:r>
            <a:br>
              <a:rPr lang="pl-PL" sz="2100" b="1" dirty="0">
                <a:latin typeface="+mj-lt"/>
              </a:rPr>
            </a:br>
            <a:r>
              <a:rPr lang="pl-PL" sz="2100" b="1" dirty="0">
                <a:latin typeface="+mj-lt"/>
              </a:rPr>
              <a:t>przez młodzież</a:t>
            </a:r>
            <a:r>
              <a:rPr lang="pl-PL" sz="2100" dirty="0">
                <a:latin typeface="+mj-lt"/>
              </a:rPr>
              <a:t> (wpływ)</a:t>
            </a:r>
          </a:p>
          <a:p>
            <a:pPr>
              <a:defRPr/>
            </a:pPr>
            <a:endParaRPr lang="en-US" altLang="pl-PL" sz="2200"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431800" y="260350"/>
            <a:ext cx="8229600" cy="1143000"/>
          </a:xfrm>
        </p:spPr>
        <p:txBody>
          <a:bodyPr/>
          <a:lstStyle/>
          <a:p>
            <a:pPr eaLnBrk="1" hangingPunct="1"/>
            <a:r>
              <a:rPr lang="pl-PL" smtClean="0"/>
              <a:t>Pytania i odpowiedzi…</a:t>
            </a:r>
          </a:p>
        </p:txBody>
      </p:sp>
      <p:sp>
        <p:nvSpPr>
          <p:cNvPr id="44035" name="Symbol zastępczy zawartości 2"/>
          <p:cNvSpPr>
            <a:spLocks noGrp="1"/>
          </p:cNvSpPr>
          <p:nvPr>
            <p:ph idx="1"/>
          </p:nvPr>
        </p:nvSpPr>
        <p:spPr>
          <a:xfrm>
            <a:off x="457200" y="1600200"/>
            <a:ext cx="8229600" cy="4525963"/>
          </a:xfrm>
        </p:spPr>
        <p:txBody>
          <a:bodyPr/>
          <a:lstStyle/>
          <a:p>
            <a:pPr eaLnBrk="1" hangingPunct="1"/>
            <a:endParaRPr lang="pl-PL"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395288" y="1844675"/>
            <a:ext cx="6911975" cy="3662363"/>
          </a:xfrm>
          <a:prstGeom prst="rect">
            <a:avLst/>
          </a:prstGeom>
          <a:noFill/>
          <a:ln w="9525">
            <a:noFill/>
            <a:miter lim="800000"/>
            <a:headEnd/>
            <a:tailEnd/>
          </a:ln>
        </p:spPr>
        <p:txBody>
          <a:bodyPr>
            <a:spAutoFit/>
          </a:bodyPr>
          <a:lstStyle/>
          <a:p>
            <a:pPr marL="342900" indent="-342900">
              <a:spcBef>
                <a:spcPct val="20000"/>
              </a:spcBef>
              <a:buClr>
                <a:schemeClr val="accent2"/>
              </a:buClr>
              <a:buFont typeface="Wingdings" pitchFamily="2" charset="2"/>
              <a:buChar char="§"/>
            </a:pPr>
            <a:r>
              <a:rPr lang="pl-PL" altLang="pl-PL" sz="2000" b="1">
                <a:latin typeface="Calibri" pitchFamily="34" charset="0"/>
              </a:rPr>
              <a:t>w zakresie przeciwdziałaniu praniu pieniędzy oraz finansowaniu terroryzmu</a:t>
            </a:r>
          </a:p>
          <a:p>
            <a:pPr marL="342900" indent="-342900">
              <a:spcBef>
                <a:spcPct val="20000"/>
              </a:spcBef>
              <a:buClr>
                <a:schemeClr val="accent2"/>
              </a:buClr>
              <a:buFont typeface="Wingdings" pitchFamily="2" charset="2"/>
              <a:buChar char="§"/>
            </a:pPr>
            <a:r>
              <a:rPr lang="pl-PL" altLang="pl-PL" sz="2000" b="1">
                <a:latin typeface="Calibri" pitchFamily="34" charset="0"/>
              </a:rPr>
              <a:t>realizacji inwestycji </a:t>
            </a:r>
            <a:r>
              <a:rPr lang="pl-PL" altLang="pl-PL" sz="2000">
                <a:latin typeface="Calibri" pitchFamily="34" charset="0"/>
              </a:rPr>
              <a:t/>
            </a:r>
            <a:br>
              <a:rPr lang="pl-PL" altLang="pl-PL" sz="2000">
                <a:latin typeface="Calibri" pitchFamily="34" charset="0"/>
              </a:rPr>
            </a:br>
            <a:r>
              <a:rPr lang="pl-PL" altLang="pl-PL" sz="2000" i="1">
                <a:latin typeface="Calibri" pitchFamily="34" charset="0"/>
              </a:rPr>
              <a:t>W przypadku gdy zadanie publiczne ma charakter inwestycyjny łączna kwota środków przyznanych w kolejnych latach na dofinansowanie inwestycji, ze środków niepochodzących z budżetu Unii Europejskiej, nie może być wyższa niż 80% planowanej wartości kosztorysowej inwestycji.</a:t>
            </a:r>
            <a:endParaRPr lang="pl-PL" altLang="pl-PL" sz="1600" i="1">
              <a:latin typeface="Calibri" pitchFamily="34" charset="0"/>
            </a:endParaRPr>
          </a:p>
          <a:p>
            <a:pPr marL="342900" indent="-342900">
              <a:spcBef>
                <a:spcPct val="20000"/>
              </a:spcBef>
              <a:buClr>
                <a:schemeClr val="accent2"/>
              </a:buClr>
              <a:buFont typeface="Wingdings" pitchFamily="2" charset="2"/>
              <a:buChar char="§"/>
            </a:pPr>
            <a:r>
              <a:rPr lang="pl-PL" altLang="pl-PL" sz="2000" b="1">
                <a:latin typeface="Calibri" pitchFamily="34" charset="0"/>
              </a:rPr>
              <a:t>europejskich fundacji politycznych</a:t>
            </a:r>
          </a:p>
          <a:p>
            <a:pPr marL="342900" indent="-342900">
              <a:spcBef>
                <a:spcPct val="20000"/>
              </a:spcBef>
              <a:buClr>
                <a:schemeClr val="accent2"/>
              </a:buClr>
              <a:buFont typeface="Wingdings" pitchFamily="2" charset="2"/>
              <a:buChar char="§"/>
            </a:pPr>
            <a:r>
              <a:rPr lang="pl-PL" altLang="pl-PL" sz="2000" b="1">
                <a:latin typeface="Calibri" pitchFamily="34" charset="0"/>
              </a:rPr>
              <a:t>sprawozdawczość</a:t>
            </a:r>
            <a:r>
              <a:rPr lang="pl-PL" altLang="pl-PL" sz="2000">
                <a:latin typeface="Calibri" pitchFamily="34" charset="0"/>
              </a:rPr>
              <a:t> (ePUAP)</a:t>
            </a:r>
            <a:br>
              <a:rPr lang="pl-PL" altLang="pl-PL" sz="2000">
                <a:latin typeface="Calibri" pitchFamily="34" charset="0"/>
              </a:rPr>
            </a:br>
            <a:endParaRPr lang="pl-PL" altLang="pl-PL" sz="2000">
              <a:latin typeface="Calibri" pitchFamily="34" charset="0"/>
            </a:endParaRP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Inne zmiany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346075" y="908050"/>
            <a:ext cx="7897813" cy="530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891" indent="-342891">
              <a:buClr>
                <a:schemeClr val="accent2"/>
              </a:buClr>
              <a:buFont typeface="Wingdings" panose="05000000000000000000" pitchFamily="2" charset="2"/>
              <a:buChar char="v"/>
              <a:defRPr/>
            </a:pPr>
            <a:r>
              <a:rPr lang="pl-PL" sz="1800" b="1" dirty="0">
                <a:cs typeface="Arial" panose="020B0604020202020204" pitchFamily="34" charset="0"/>
              </a:rPr>
              <a:t>w zakresie przeciwdziałaniu praniu pieniędzy oraz finansowaniu terroryzm dot. wybranych podmiotów:</a:t>
            </a:r>
          </a:p>
          <a:p>
            <a:pPr marL="342891" indent="-342891">
              <a:buClr>
                <a:schemeClr val="accent2"/>
              </a:buClr>
              <a:buFont typeface="Wingdings" panose="05000000000000000000" pitchFamily="2" charset="2"/>
              <a:buChar char="§"/>
              <a:defRPr/>
            </a:pPr>
            <a:r>
              <a:rPr lang="pl-PL" sz="1800" dirty="0">
                <a:cs typeface="Arial" panose="020B0604020202020204" pitchFamily="34" charset="0"/>
              </a:rPr>
              <a:t>Przyjmują lub dokonują </a:t>
            </a:r>
            <a:r>
              <a:rPr lang="pl-PL" sz="1800" b="1" dirty="0">
                <a:cs typeface="Arial" panose="020B0604020202020204" pitchFamily="34" charset="0"/>
              </a:rPr>
              <a:t>płatności w gotówce o wartości równej lub przekraczającej równowartość 10 000 euro</a:t>
            </a:r>
            <a:r>
              <a:rPr lang="pl-PL" sz="1800" dirty="0">
                <a:cs typeface="Arial" panose="020B0604020202020204" pitchFamily="34" charset="0"/>
              </a:rPr>
              <a:t>, bez </a:t>
            </a:r>
            <a:r>
              <a:rPr lang="pl-PL" sz="1800" dirty="0" err="1">
                <a:cs typeface="Arial" panose="020B0604020202020204" pitchFamily="34" charset="0"/>
              </a:rPr>
              <a:t>względu</a:t>
            </a:r>
            <a:r>
              <a:rPr lang="pl-PL" sz="1800" dirty="0">
                <a:cs typeface="Arial" panose="020B0604020202020204" pitchFamily="34" charset="0"/>
              </a:rPr>
              <a:t> na to, czy </a:t>
            </a:r>
            <a:r>
              <a:rPr lang="pl-PL" sz="1800" dirty="0" err="1">
                <a:cs typeface="Arial" panose="020B0604020202020204" pitchFamily="34" charset="0"/>
              </a:rPr>
              <a:t>płatnośc</a:t>
            </a:r>
            <a:r>
              <a:rPr lang="pl-PL" sz="1800" dirty="0">
                <a:cs typeface="Arial" panose="020B0604020202020204" pitchFamily="34" charset="0"/>
              </a:rPr>
              <a:t>́ jest przeprowadzana jako pojedyncza operacja, czy kilka operacji, </a:t>
            </a:r>
            <a:r>
              <a:rPr lang="pl-PL" sz="1800" dirty="0" err="1">
                <a:cs typeface="Arial" panose="020B0604020202020204" pitchFamily="34" charset="0"/>
              </a:rPr>
              <a:t>które</a:t>
            </a:r>
            <a:r>
              <a:rPr lang="pl-PL" sz="1800" dirty="0">
                <a:cs typeface="Arial" panose="020B0604020202020204" pitchFamily="34" charset="0"/>
              </a:rPr>
              <a:t> </a:t>
            </a:r>
            <a:r>
              <a:rPr lang="pl-PL" sz="1800" dirty="0" err="1">
                <a:cs typeface="Arial" panose="020B0604020202020204" pitchFamily="34" charset="0"/>
              </a:rPr>
              <a:t>wydaja</a:t>
            </a:r>
            <a:r>
              <a:rPr lang="pl-PL" sz="1800" dirty="0">
                <a:cs typeface="Arial" panose="020B0604020202020204" pitchFamily="34" charset="0"/>
              </a:rPr>
              <a:t>̨ </a:t>
            </a:r>
            <a:r>
              <a:rPr lang="pl-PL" sz="1800" dirty="0" err="1">
                <a:cs typeface="Arial" panose="020B0604020202020204" pitchFamily="34" charset="0"/>
              </a:rPr>
              <a:t>sie</a:t>
            </a:r>
            <a:r>
              <a:rPr lang="pl-PL" sz="1800" dirty="0">
                <a:cs typeface="Arial" panose="020B0604020202020204" pitchFamily="34" charset="0"/>
              </a:rPr>
              <a:t>̨ ze </a:t>
            </a:r>
            <a:r>
              <a:rPr lang="pl-PL" sz="1800" dirty="0" err="1">
                <a:cs typeface="Arial" panose="020B0604020202020204" pitchFamily="34" charset="0"/>
              </a:rPr>
              <a:t>soba</a:t>
            </a:r>
            <a:r>
              <a:rPr lang="pl-PL" sz="1800" dirty="0">
                <a:cs typeface="Arial" panose="020B0604020202020204" pitchFamily="34" charset="0"/>
              </a:rPr>
              <a:t>̨ </a:t>
            </a:r>
            <a:r>
              <a:rPr lang="pl-PL" sz="1800" dirty="0" err="1">
                <a:cs typeface="Arial" panose="020B0604020202020204" pitchFamily="34" charset="0"/>
              </a:rPr>
              <a:t>powiązane</a:t>
            </a:r>
            <a:r>
              <a:rPr lang="pl-PL" sz="1800" dirty="0">
                <a:cs typeface="Arial" panose="020B0604020202020204" pitchFamily="34" charset="0"/>
              </a:rPr>
              <a:t>.</a:t>
            </a:r>
          </a:p>
          <a:p>
            <a:pPr marL="342891" indent="-342891">
              <a:buClr>
                <a:schemeClr val="accent2"/>
              </a:buClr>
              <a:buFont typeface="Wingdings" panose="05000000000000000000" pitchFamily="2" charset="2"/>
              <a:buChar char="§"/>
              <a:defRPr/>
            </a:pPr>
            <a:r>
              <a:rPr lang="pl-PL" sz="1800" b="1" dirty="0">
                <a:cs typeface="Arial" panose="020B0604020202020204" pitchFamily="34" charset="0"/>
              </a:rPr>
              <a:t>Prowadzą działalność w zakresie gier losowych</a:t>
            </a:r>
            <a:r>
              <a:rPr lang="pl-PL" sz="1800" dirty="0">
                <a:cs typeface="Arial" panose="020B0604020202020204" pitchFamily="34" charset="0"/>
              </a:rPr>
              <a:t> w rozumieniu Ustawy o grach hazardowych – </a:t>
            </a:r>
            <a:r>
              <a:rPr lang="pl-PL" sz="1800" i="1" dirty="0">
                <a:cs typeface="Arial" panose="020B0604020202020204" pitchFamily="34" charset="0"/>
              </a:rPr>
              <a:t>taką grą losową jest na przykład popularna wśród organizacji pozarządowych charytatywna loteria fantowa.</a:t>
            </a:r>
          </a:p>
          <a:p>
            <a:pPr marL="342891" indent="-342891">
              <a:buClr>
                <a:schemeClr val="accent2"/>
              </a:buClr>
              <a:buFont typeface="Wingdings" panose="05000000000000000000" pitchFamily="2" charset="2"/>
              <a:buChar char="§"/>
              <a:defRPr/>
            </a:pPr>
            <a:r>
              <a:rPr lang="pl-PL" sz="1800" dirty="0">
                <a:cs typeface="Arial" panose="020B0604020202020204" pitchFamily="34" charset="0"/>
              </a:rPr>
              <a:t>Prowadzą działalność w zakresie usługowego prowadzenia ksiąg rachunkowych, świadczą usługi tworzenia osoby prawnej lub jednostki nieposiadającej osoby prawnej, świadczą usługi polegające na zapewnieniu siedziby, adresu prowadzenia działalności lub adresu korespondencyjnego oraz innych pokrewnych usług osobie prawnej lub jednostce organizacyjnej nieposiadającej osoby prawnej. </a:t>
            </a:r>
          </a:p>
          <a:p>
            <a:pPr>
              <a:buFont typeface="Arial" panose="020B0604020202020204" pitchFamily="34" charset="0"/>
              <a:buNone/>
              <a:defRPr/>
            </a:pPr>
            <a:r>
              <a:rPr lang="pl-PL" sz="1800" dirty="0">
                <a:cs typeface="Arial" panose="020B0604020202020204" pitchFamily="34" charset="0"/>
              </a:rPr>
              <a:t>Niektórzy doradcy sugerują organizacjom podjęcie uchwały deklarującej, że nie przyjmują wpłat w wysokości określonej wyżej, jako dowodu na to, że nie są instytucjami obowiązanymi, ale nie jest to konieczne</a:t>
            </a:r>
          </a:p>
        </p:txBody>
      </p:sp>
      <p:sp>
        <p:nvSpPr>
          <p:cNvPr id="45059" name="Tytuł 1"/>
          <p:cNvSpPr txBox="1">
            <a:spLocks/>
          </p:cNvSpPr>
          <p:nvPr/>
        </p:nvSpPr>
        <p:spPr bwMode="auto">
          <a:xfrm>
            <a:off x="323850" y="274638"/>
            <a:ext cx="8362950" cy="101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Inne zmiany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Znalezione obrazy dla zapytania budżet obywatelski"/>
          <p:cNvPicPr>
            <a:picLocks noChangeAspect="1" noChangeArrowheads="1"/>
          </p:cNvPicPr>
          <p:nvPr/>
        </p:nvPicPr>
        <p:blipFill>
          <a:blip r:embed="rId2" cstate="print"/>
          <a:srcRect/>
          <a:stretch>
            <a:fillRect/>
          </a:stretch>
        </p:blipFill>
        <p:spPr bwMode="auto">
          <a:xfrm>
            <a:off x="2555875" y="2852738"/>
            <a:ext cx="3900488" cy="2925762"/>
          </a:xfrm>
          <a:prstGeom prst="rect">
            <a:avLst/>
          </a:prstGeom>
          <a:noFill/>
          <a:ln w="9525">
            <a:noFill/>
            <a:miter lim="800000"/>
            <a:headEnd/>
            <a:tailEnd/>
          </a:ln>
        </p:spPr>
      </p:pic>
      <p:sp>
        <p:nvSpPr>
          <p:cNvPr id="5" name="Tytuł 1"/>
          <p:cNvSpPr txBox="1">
            <a:spLocks/>
          </p:cNvSpPr>
          <p:nvPr/>
        </p:nvSpPr>
        <p:spPr bwMode="auto">
          <a:xfrm>
            <a:off x="323850" y="333375"/>
            <a:ext cx="8364538" cy="101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3600" b="1" dirty="0">
                <a:solidFill>
                  <a:schemeClr val="accent2"/>
                </a:solidFill>
                <a:latin typeface="+mj-lt"/>
                <a:cs typeface="Arial" panose="020B0604020202020204" pitchFamily="34" charset="0"/>
              </a:rPr>
              <a:t>Powodzenia</a:t>
            </a:r>
            <a:r>
              <a:rPr lang="pl-PL" altLang="pl-PL" sz="3600" b="1" dirty="0" smtClean="0">
                <a:solidFill>
                  <a:schemeClr val="accent2"/>
                </a:solidFill>
                <a:latin typeface="+mj-lt"/>
                <a:cs typeface="Arial" panose="020B0604020202020204" pitchFamily="34" charset="0"/>
              </a:rPr>
              <a:t>!</a:t>
            </a:r>
            <a:br>
              <a:rPr lang="pl-PL" altLang="pl-PL" sz="3600" b="1" dirty="0" smtClean="0">
                <a:solidFill>
                  <a:schemeClr val="accent2"/>
                </a:solidFill>
                <a:latin typeface="+mj-lt"/>
                <a:cs typeface="Arial" panose="020B0604020202020204" pitchFamily="34" charset="0"/>
              </a:rPr>
            </a:br>
            <a:r>
              <a:rPr lang="pl-PL" altLang="pl-PL" sz="3600" b="1" dirty="0" smtClean="0">
                <a:solidFill>
                  <a:schemeClr val="accent2"/>
                </a:solidFill>
                <a:latin typeface="+mj-lt"/>
                <a:cs typeface="Arial" panose="020B0604020202020204" pitchFamily="34" charset="0"/>
              </a:rPr>
              <a:t/>
            </a:r>
            <a:br>
              <a:rPr lang="pl-PL" altLang="pl-PL" sz="3600" b="1" dirty="0" smtClean="0">
                <a:solidFill>
                  <a:schemeClr val="accent2"/>
                </a:solidFill>
                <a:latin typeface="+mj-lt"/>
                <a:cs typeface="Arial" panose="020B0604020202020204" pitchFamily="34" charset="0"/>
              </a:rPr>
            </a:br>
            <a:r>
              <a:rPr lang="pl-PL" altLang="pl-PL" sz="2800" b="1" dirty="0" smtClean="0">
                <a:solidFill>
                  <a:srgbClr val="C00000"/>
                </a:solidFill>
                <a:latin typeface="+mj-lt"/>
                <a:cs typeface="Arial" panose="020B0604020202020204" pitchFamily="34" charset="0"/>
              </a:rPr>
              <a:t>Kontakt: </a:t>
            </a:r>
            <a:br>
              <a:rPr lang="pl-PL" altLang="pl-PL" sz="2800" b="1" dirty="0" smtClean="0">
                <a:solidFill>
                  <a:srgbClr val="C00000"/>
                </a:solidFill>
                <a:latin typeface="+mj-lt"/>
                <a:cs typeface="Arial" panose="020B0604020202020204" pitchFamily="34" charset="0"/>
              </a:rPr>
            </a:br>
            <a:r>
              <a:rPr lang="pl-PL" altLang="pl-PL" sz="2800" b="1" dirty="0" smtClean="0">
                <a:solidFill>
                  <a:srgbClr val="C00000"/>
                </a:solidFill>
                <a:latin typeface="+mj-lt"/>
                <a:cs typeface="Arial" panose="020B0604020202020204" pitchFamily="34" charset="0"/>
              </a:rPr>
              <a:t>Iwona Janicka, tel. 785836613</a:t>
            </a:r>
          </a:p>
          <a:p>
            <a:pPr>
              <a:spcBef>
                <a:spcPct val="0"/>
              </a:spcBef>
              <a:buFontTx/>
              <a:buNone/>
              <a:defRPr/>
            </a:pPr>
            <a:r>
              <a:rPr lang="pl-PL" altLang="pl-PL" sz="2800" b="1" dirty="0" smtClean="0">
                <a:solidFill>
                  <a:srgbClr val="C00000"/>
                </a:solidFill>
                <a:latin typeface="+mj-lt"/>
                <a:cs typeface="Arial" panose="020B0604020202020204" pitchFamily="34" charset="0"/>
              </a:rPr>
              <a:t>e-mail: </a:t>
            </a:r>
            <a:r>
              <a:rPr lang="pl-PL" altLang="pl-PL" sz="2800" b="1" dirty="0" smtClean="0">
                <a:solidFill>
                  <a:srgbClr val="C00000"/>
                </a:solidFill>
                <a:latin typeface="+mj-lt"/>
                <a:cs typeface="Arial" panose="020B0604020202020204" pitchFamily="34" charset="0"/>
                <a:hlinkClick r:id="rId3"/>
              </a:rPr>
              <a:t>maszglos@fal.org.pl</a:t>
            </a:r>
            <a:r>
              <a:rPr lang="pl-PL" altLang="pl-PL" sz="2800" b="1" dirty="0" smtClean="0">
                <a:solidFill>
                  <a:srgbClr val="C00000"/>
                </a:solidFill>
                <a:latin typeface="+mj-lt"/>
                <a:cs typeface="Arial" panose="020B0604020202020204" pitchFamily="34" charset="0"/>
              </a:rPr>
              <a:t> </a:t>
            </a:r>
            <a:endParaRPr lang="pl-PL" altLang="pl-PL" sz="2800" b="1" dirty="0">
              <a:solidFill>
                <a:srgbClr val="C00000"/>
              </a:solidFill>
              <a:latin typeface="+mj-lt"/>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1311275"/>
            <a:ext cx="7667625" cy="4246563"/>
          </a:xfrm>
          <a:prstGeom prst="rect">
            <a:avLst/>
          </a:prstGeom>
        </p:spPr>
        <p:txBody>
          <a:bodyPr>
            <a:spAutoFit/>
          </a:bodyPr>
          <a:lstStyle/>
          <a:p>
            <a:pPr marL="800080" lvl="1" indent="-342891">
              <a:buClr>
                <a:schemeClr val="accent2"/>
              </a:buClr>
              <a:buFont typeface="Wingdings" panose="05000000000000000000" pitchFamily="2" charset="2"/>
              <a:buChar char="v"/>
              <a:defRPr/>
            </a:pPr>
            <a:r>
              <a:rPr lang="pl-PL" altLang="pl-PL" dirty="0">
                <a:latin typeface="+mj-lt"/>
                <a:cs typeface="Arial" panose="020B0604020202020204" pitchFamily="34" charset="0"/>
              </a:rPr>
              <a:t>Informacja o pracy urzędu, sposobie załatwiania spraw i doradztwo, dbałość o wizerunek urzędu w społeczności lokalnej; punkty konsultacyjne i doradztwo; centrum informacyjne</a:t>
            </a:r>
          </a:p>
          <a:p>
            <a:pPr marL="800080" lvl="1" indent="-342891">
              <a:buClr>
                <a:schemeClr val="accent2"/>
              </a:buClr>
              <a:buFont typeface="Wingdings" panose="05000000000000000000" pitchFamily="2" charset="2"/>
              <a:buChar char="v"/>
              <a:defRPr/>
            </a:pPr>
            <a:endParaRPr lang="pl-PL" altLang="pl-PL" dirty="0">
              <a:latin typeface="+mj-lt"/>
              <a:cs typeface="Arial" panose="020B0604020202020204" pitchFamily="34" charset="0"/>
            </a:endParaRPr>
          </a:p>
          <a:p>
            <a:pPr marL="800080" lvl="1" indent="-342891">
              <a:buClr>
                <a:schemeClr val="accent2"/>
              </a:buClr>
              <a:buFont typeface="Wingdings" panose="05000000000000000000" pitchFamily="2" charset="2"/>
              <a:buChar char="v"/>
              <a:defRPr/>
            </a:pPr>
            <a:r>
              <a:rPr lang="pl-PL" altLang="pl-PL" dirty="0">
                <a:latin typeface="+mj-lt"/>
                <a:cs typeface="Arial" panose="020B0604020202020204" pitchFamily="34" charset="0"/>
              </a:rPr>
              <a:t>Udział mieszkańców w posiedzeniach rady i dyżury radnych</a:t>
            </a:r>
          </a:p>
          <a:p>
            <a:pPr marL="800080" lvl="1" indent="-342891">
              <a:buClr>
                <a:schemeClr val="accent2"/>
              </a:buClr>
              <a:buFont typeface="Wingdings" panose="05000000000000000000" pitchFamily="2" charset="2"/>
              <a:buChar char="v"/>
              <a:defRPr/>
            </a:pPr>
            <a:endParaRPr lang="pl-PL" altLang="pl-PL" dirty="0">
              <a:latin typeface="+mj-lt"/>
              <a:cs typeface="Arial" panose="020B0604020202020204" pitchFamily="34" charset="0"/>
            </a:endParaRPr>
          </a:p>
          <a:p>
            <a:pPr marL="800080" lvl="1" indent="-342891">
              <a:buClr>
                <a:schemeClr val="accent2"/>
              </a:buClr>
              <a:buFont typeface="Wingdings" panose="05000000000000000000" pitchFamily="2" charset="2"/>
              <a:buChar char="v"/>
              <a:defRPr/>
            </a:pPr>
            <a:r>
              <a:rPr lang="pl-PL" altLang="pl-PL" dirty="0">
                <a:latin typeface="+mj-lt"/>
                <a:cs typeface="Arial" panose="020B0604020202020204" pitchFamily="34" charset="0"/>
              </a:rPr>
              <a:t>Spotkania władz gminy z mieszkańcami </a:t>
            </a:r>
          </a:p>
          <a:p>
            <a:pPr marL="800080" lvl="1" indent="-342891">
              <a:buClr>
                <a:schemeClr val="accent2"/>
              </a:buClr>
              <a:buFont typeface="Wingdings" panose="05000000000000000000" pitchFamily="2" charset="2"/>
              <a:buChar char="v"/>
              <a:defRPr/>
            </a:pPr>
            <a:endParaRPr lang="pl-PL" altLang="pl-PL" dirty="0">
              <a:latin typeface="+mj-lt"/>
              <a:cs typeface="Arial" panose="020B0604020202020204" pitchFamily="34" charset="0"/>
            </a:endParaRPr>
          </a:p>
          <a:p>
            <a:pPr marL="800080" lvl="1" indent="-342891">
              <a:buClr>
                <a:schemeClr val="accent2"/>
              </a:buClr>
              <a:buFont typeface="Wingdings" panose="05000000000000000000" pitchFamily="2" charset="2"/>
              <a:buChar char="v"/>
              <a:defRPr/>
            </a:pPr>
            <a:r>
              <a:rPr lang="pl-PL" altLang="pl-PL" dirty="0">
                <a:latin typeface="+mj-lt"/>
                <a:cs typeface="Arial" panose="020B0604020202020204" pitchFamily="34" charset="0"/>
              </a:rPr>
              <a:t>Organizacja współpracy z organizacjami społecznymi i organizacjami biznesu, włączanie ich do konsultacji przy ustalaniu planu inwestycyjnego i budżetu oraz do realizacji przyjętych zadań </a:t>
            </a:r>
          </a:p>
          <a:p>
            <a:pPr marL="800080" lvl="1" indent="-342891">
              <a:buClr>
                <a:schemeClr val="accent2"/>
              </a:buClr>
              <a:buFont typeface="Wingdings" panose="05000000000000000000" pitchFamily="2" charset="2"/>
              <a:buChar char="v"/>
              <a:defRPr/>
            </a:pPr>
            <a:endParaRPr lang="pl-PL" altLang="pl-PL" dirty="0">
              <a:latin typeface="+mj-lt"/>
              <a:cs typeface="Arial" panose="020B0604020202020204" pitchFamily="34" charset="0"/>
            </a:endParaRPr>
          </a:p>
          <a:p>
            <a:pPr marL="800080" lvl="1" indent="-342891">
              <a:buClr>
                <a:schemeClr val="accent2"/>
              </a:buClr>
              <a:buFont typeface="Wingdings" panose="05000000000000000000" pitchFamily="2" charset="2"/>
              <a:buChar char="v"/>
              <a:defRPr/>
            </a:pPr>
            <a:r>
              <a:rPr lang="pl-PL" altLang="pl-PL" dirty="0">
                <a:latin typeface="+mj-lt"/>
                <a:cs typeface="Arial" panose="020B0604020202020204" pitchFamily="34" charset="0"/>
              </a:rPr>
              <a:t>Wymiana doświadczeń i wzajemnie informowanie celem właściwej diagnozy lokalnej</a:t>
            </a:r>
          </a:p>
        </p:txBody>
      </p:sp>
      <p:sp>
        <p:nvSpPr>
          <p:cNvPr id="48131" name="Prostokąt 2"/>
          <p:cNvSpPr>
            <a:spLocks noChangeArrowheads="1"/>
          </p:cNvSpPr>
          <p:nvPr/>
        </p:nvSpPr>
        <p:spPr bwMode="auto">
          <a:xfrm>
            <a:off x="395288" y="333375"/>
            <a:ext cx="6913562"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defRPr/>
            </a:pPr>
            <a:r>
              <a:rPr lang="pl-PL" altLang="pl-PL" sz="2400" b="1" dirty="0">
                <a:solidFill>
                  <a:schemeClr val="accent2"/>
                </a:solidFill>
                <a:latin typeface="+mj-lt"/>
                <a:cs typeface="Arial" panose="020B0604020202020204" pitchFamily="34" charset="0"/>
              </a:rPr>
              <a:t>Obszary działań w zakresie komunikacji dwustronnej i współpraca władz samorządu </a:t>
            </a:r>
            <a:br>
              <a:rPr lang="pl-PL" altLang="pl-PL" sz="2400" b="1" dirty="0">
                <a:solidFill>
                  <a:schemeClr val="accent2"/>
                </a:solidFill>
                <a:latin typeface="+mj-lt"/>
                <a:cs typeface="Arial" panose="020B0604020202020204" pitchFamily="34" charset="0"/>
              </a:rPr>
            </a:br>
            <a:r>
              <a:rPr lang="pl-PL" altLang="pl-PL" sz="2400" b="1" dirty="0">
                <a:solidFill>
                  <a:schemeClr val="accent2"/>
                </a:solidFill>
                <a:latin typeface="+mj-lt"/>
                <a:cs typeface="Arial" panose="020B0604020202020204" pitchFamily="34" charset="0"/>
              </a:rPr>
              <a:t>ze społecznością lokalną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rostokąt 1"/>
          <p:cNvSpPr>
            <a:spLocks noChangeArrowheads="1"/>
          </p:cNvSpPr>
          <p:nvPr/>
        </p:nvSpPr>
        <p:spPr bwMode="auto">
          <a:xfrm>
            <a:off x="611188" y="1125538"/>
            <a:ext cx="6624637"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Clr>
                <a:schemeClr val="accent2">
                  <a:lumMod val="75000"/>
                </a:schemeClr>
              </a:buClr>
              <a:buFont typeface="Wingdings" panose="05000000000000000000" pitchFamily="2" charset="2"/>
              <a:buChar char="§"/>
              <a:defRPr/>
            </a:pPr>
            <a:r>
              <a:rPr lang="pl-PL" altLang="pl-PL" sz="2000" dirty="0">
                <a:solidFill>
                  <a:srgbClr val="000000"/>
                </a:solidFill>
                <a:latin typeface="+mj-lt"/>
                <a:cs typeface="Arial" panose="020B0604020202020204" pitchFamily="34" charset="0"/>
              </a:rPr>
              <a:t>Budowanie wspólnoty lokalnej</a:t>
            </a:r>
          </a:p>
          <a:p>
            <a:pPr eaLnBrk="1" hangingPunct="1">
              <a:lnSpc>
                <a:spcPct val="150000"/>
              </a:lnSpc>
              <a:spcBef>
                <a:spcPct val="0"/>
              </a:spcBef>
              <a:buClr>
                <a:schemeClr val="accent2">
                  <a:lumMod val="75000"/>
                </a:schemeClr>
              </a:buClr>
              <a:buFont typeface="Wingdings" panose="05000000000000000000" pitchFamily="2" charset="2"/>
              <a:buChar char="§"/>
              <a:defRPr/>
            </a:pPr>
            <a:r>
              <a:rPr lang="pl-PL" altLang="pl-PL" sz="2000" dirty="0">
                <a:solidFill>
                  <a:srgbClr val="000000"/>
                </a:solidFill>
                <a:latin typeface="+mj-lt"/>
                <a:cs typeface="Arial" panose="020B0604020202020204" pitchFamily="34" charset="0"/>
              </a:rPr>
              <a:t>Uwzględnianie opinii wszelkich zainteresowanych grup (interesariuszy)</a:t>
            </a:r>
          </a:p>
          <a:p>
            <a:pPr eaLnBrk="1" hangingPunct="1">
              <a:lnSpc>
                <a:spcPct val="150000"/>
              </a:lnSpc>
              <a:spcBef>
                <a:spcPct val="0"/>
              </a:spcBef>
              <a:buClr>
                <a:schemeClr val="accent2">
                  <a:lumMod val="75000"/>
                </a:schemeClr>
              </a:buClr>
              <a:buFont typeface="Wingdings" panose="05000000000000000000" pitchFamily="2" charset="2"/>
              <a:buChar char="§"/>
              <a:defRPr/>
            </a:pPr>
            <a:r>
              <a:rPr lang="pl-PL" altLang="pl-PL" sz="2000" dirty="0">
                <a:solidFill>
                  <a:srgbClr val="000000"/>
                </a:solidFill>
                <a:latin typeface="+mj-lt"/>
                <a:cs typeface="Arial" panose="020B0604020202020204" pitchFamily="34" charset="0"/>
              </a:rPr>
              <a:t>Budowanie modelu współdecydowania</a:t>
            </a:r>
          </a:p>
          <a:p>
            <a:pPr eaLnBrk="1" hangingPunct="1">
              <a:lnSpc>
                <a:spcPct val="150000"/>
              </a:lnSpc>
              <a:spcBef>
                <a:spcPct val="0"/>
              </a:spcBef>
              <a:buClr>
                <a:schemeClr val="accent2">
                  <a:lumMod val="75000"/>
                </a:schemeClr>
              </a:buClr>
              <a:buFont typeface="Wingdings" panose="05000000000000000000" pitchFamily="2" charset="2"/>
              <a:buChar char="§"/>
              <a:defRPr/>
            </a:pPr>
            <a:r>
              <a:rPr lang="pl-PL" altLang="pl-PL" sz="2000" dirty="0">
                <a:solidFill>
                  <a:srgbClr val="000000"/>
                </a:solidFill>
                <a:latin typeface="+mj-lt"/>
                <a:cs typeface="Arial" panose="020B0604020202020204" pitchFamily="34" charset="0"/>
              </a:rPr>
              <a:t>Kreowanie rozwiązań odpowiadających potrzebom zainteresowanych grup interesariuszy</a:t>
            </a:r>
          </a:p>
          <a:p>
            <a:pPr eaLnBrk="1" hangingPunct="1">
              <a:lnSpc>
                <a:spcPct val="150000"/>
              </a:lnSpc>
              <a:spcBef>
                <a:spcPct val="0"/>
              </a:spcBef>
              <a:buClr>
                <a:schemeClr val="accent2">
                  <a:lumMod val="75000"/>
                </a:schemeClr>
              </a:buClr>
              <a:buFont typeface="Wingdings" panose="05000000000000000000" pitchFamily="2" charset="2"/>
              <a:buChar char="§"/>
              <a:defRPr/>
            </a:pPr>
            <a:r>
              <a:rPr lang="pl-PL" altLang="pl-PL" sz="2000" dirty="0">
                <a:solidFill>
                  <a:srgbClr val="000000"/>
                </a:solidFill>
                <a:latin typeface="+mj-lt"/>
                <a:cs typeface="Arial" panose="020B0604020202020204" pitchFamily="34" charset="0"/>
              </a:rPr>
              <a:t>Włączanie obywateli w proces partycypacyjny, to podejmowanie lepszych decyzji</a:t>
            </a:r>
          </a:p>
        </p:txBody>
      </p:sp>
      <p:sp>
        <p:nvSpPr>
          <p:cNvPr id="58371" name="Prostokąt 2"/>
          <p:cNvSpPr>
            <a:spLocks noChangeArrowheads="1"/>
          </p:cNvSpPr>
          <p:nvPr/>
        </p:nvSpPr>
        <p:spPr bwMode="auto">
          <a:xfrm>
            <a:off x="468313" y="333375"/>
            <a:ext cx="62992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defRPr/>
            </a:pPr>
            <a:r>
              <a:rPr lang="pl-PL" altLang="pl-PL" sz="2800" b="1" dirty="0">
                <a:solidFill>
                  <a:schemeClr val="accent2"/>
                </a:solidFill>
                <a:latin typeface="+mj-lt"/>
                <a:cs typeface="Arial" panose="020B0604020202020204" pitchFamily="34" charset="0"/>
              </a:rPr>
              <a:t>Cele partycypacyjnego decydowania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rostokąt 1"/>
          <p:cNvSpPr>
            <a:spLocks noChangeArrowheads="1"/>
          </p:cNvSpPr>
          <p:nvPr/>
        </p:nvSpPr>
        <p:spPr bwMode="auto">
          <a:xfrm>
            <a:off x="900113" y="1196975"/>
            <a:ext cx="691197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Przygotowanie procesu - planowanie</a:t>
            </a:r>
          </a:p>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Diagnoza</a:t>
            </a:r>
          </a:p>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Informowanie o zamierzeniach/planach</a:t>
            </a:r>
          </a:p>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Wymiana opinii przez interesariuszy</a:t>
            </a:r>
          </a:p>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Informacja zwrotna</a:t>
            </a:r>
          </a:p>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Znajdowanie rozwiązań</a:t>
            </a:r>
          </a:p>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Ewaluacja </a:t>
            </a:r>
          </a:p>
          <a:p>
            <a:pPr algn="just" eaLnBrk="1" hangingPunct="1">
              <a:lnSpc>
                <a:spcPct val="150000"/>
              </a:lnSpc>
              <a:spcBef>
                <a:spcPct val="0"/>
              </a:spcBef>
              <a:buClr>
                <a:schemeClr val="accent2"/>
              </a:buClr>
              <a:buFont typeface="Wingdings" panose="05000000000000000000" pitchFamily="2" charset="2"/>
              <a:buChar char="§"/>
              <a:defRPr/>
            </a:pPr>
            <a:r>
              <a:rPr lang="pl-PL" altLang="pl-PL" sz="2400" dirty="0">
                <a:solidFill>
                  <a:srgbClr val="000000"/>
                </a:solidFill>
                <a:latin typeface="+mj-lt"/>
                <a:cs typeface="Arial" panose="020B0604020202020204" pitchFamily="34" charset="0"/>
              </a:rPr>
              <a:t>Informowanie o finalnej decyzji</a:t>
            </a:r>
          </a:p>
        </p:txBody>
      </p:sp>
      <p:sp>
        <p:nvSpPr>
          <p:cNvPr id="59395" name="Prostokąt 2"/>
          <p:cNvSpPr>
            <a:spLocks noChangeArrowheads="1"/>
          </p:cNvSpPr>
          <p:nvPr/>
        </p:nvSpPr>
        <p:spPr bwMode="auto">
          <a:xfrm>
            <a:off x="468313" y="260350"/>
            <a:ext cx="563403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defRPr/>
            </a:pPr>
            <a:r>
              <a:rPr lang="pl-PL" altLang="pl-PL" sz="2800" b="1">
                <a:solidFill>
                  <a:schemeClr val="accent2"/>
                </a:solidFill>
                <a:latin typeface="+mj-lt"/>
                <a:cs typeface="Arial" panose="020B0604020202020204" pitchFamily="34" charset="0"/>
              </a:rPr>
              <a:t>Etapy procesu partycypacyjnego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 2"/>
          <p:cNvSpPr>
            <a:spLocks noGrp="1"/>
          </p:cNvSpPr>
          <p:nvPr/>
        </p:nvSpPr>
        <p:spPr bwMode="auto">
          <a:xfrm>
            <a:off x="457200" y="1600200"/>
            <a:ext cx="8229600" cy="4525963"/>
          </a:xfrm>
          <a:prstGeom prst="rect">
            <a:avLst/>
          </a:prstGeom>
          <a:noFill/>
          <a:ln w="9525">
            <a:noFill/>
            <a:miter lim="800000"/>
            <a:headEnd/>
            <a:tailEnd/>
          </a:ln>
        </p:spPr>
        <p:txBody>
          <a:bodyPr/>
          <a:lstStyle/>
          <a:p>
            <a:endParaRPr lang="pl-PL"/>
          </a:p>
        </p:txBody>
      </p:sp>
      <p:sp>
        <p:nvSpPr>
          <p:cNvPr id="4" name="Text Placeholder 2"/>
          <p:cNvSpPr txBox="1">
            <a:spLocks/>
          </p:cNvSpPr>
          <p:nvPr/>
        </p:nvSpPr>
        <p:spPr bwMode="auto">
          <a:xfrm>
            <a:off x="411163" y="1598613"/>
            <a:ext cx="8256587" cy="444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44" indent="-285744">
              <a:buClr>
                <a:schemeClr val="accent2">
                  <a:lumMod val="50000"/>
                </a:schemeClr>
              </a:buClr>
              <a:buFont typeface="Wingdings" panose="05000000000000000000" pitchFamily="2" charset="2"/>
              <a:buChar char="v"/>
              <a:defRPr/>
            </a:pPr>
            <a:r>
              <a:rPr lang="pl-PL" b="1" dirty="0"/>
              <a:t>BUDŻET OBYWATELSKI</a:t>
            </a:r>
          </a:p>
          <a:p>
            <a:pPr>
              <a:defRPr/>
            </a:pPr>
            <a:endParaRPr lang="pl-PL" b="1" dirty="0"/>
          </a:p>
          <a:p>
            <a:pPr>
              <a:defRPr/>
            </a:pPr>
            <a:r>
              <a:rPr lang="pl-PL" dirty="0"/>
              <a:t>Budżet obywatelski formą konsultacji z mieszkańcami. </a:t>
            </a:r>
            <a:br>
              <a:rPr lang="pl-PL" dirty="0"/>
            </a:br>
            <a:r>
              <a:rPr lang="pl-PL" dirty="0"/>
              <a:t>Wysokość budżetu obywatelskiego wynosić ma co najmniej 0,5 proc. wydatków jednostki samorządowej, a o przeznaczeniu środków decydować będą corocznie mieszkańcy. </a:t>
            </a:r>
            <a:br>
              <a:rPr lang="pl-PL" dirty="0"/>
            </a:br>
            <a:r>
              <a:rPr lang="pl-PL" i="1" dirty="0"/>
              <a:t>W miastach na prawach powiatu utworzenie budżetu obywatelskiego będzie obowiązkowe.</a:t>
            </a:r>
          </a:p>
          <a:p>
            <a:pPr>
              <a:defRPr/>
            </a:pPr>
            <a:endParaRPr lang="pl-PL" b="1" dirty="0"/>
          </a:p>
          <a:p>
            <a:pPr>
              <a:defRPr/>
            </a:pPr>
            <a:endParaRPr lang="pl-PL" dirty="0"/>
          </a:p>
          <a:p>
            <a:pPr>
              <a:defRPr/>
            </a:pPr>
            <a:r>
              <a:rPr lang="pl-PL" b="1" dirty="0"/>
              <a:t/>
            </a:r>
            <a:br>
              <a:rPr lang="pl-PL" b="1" dirty="0"/>
            </a:br>
            <a:endParaRPr lang="pl-PL" dirty="0"/>
          </a:p>
        </p:txBody>
      </p:sp>
      <p:sp>
        <p:nvSpPr>
          <p:cNvPr id="2" name="Tytuł 1"/>
          <p:cNvSpPr>
            <a:spLocks noGrp="1"/>
          </p:cNvSpPr>
          <p:nvPr>
            <p:ph type="title"/>
          </p:nvPr>
        </p:nvSpPr>
        <p:spPr>
          <a:xfrm>
            <a:off x="431800" y="260350"/>
            <a:ext cx="8229600" cy="1143000"/>
          </a:xfrm>
          <a:extLst/>
        </p:spPr>
        <p:txBody>
          <a:bodyPr rtlCol="0">
            <a:normAutofit fontScale="90000"/>
          </a:bodyPr>
          <a:lstStyle/>
          <a:p>
            <a:pPr eaLnBrk="1" hangingPunct="1">
              <a:defRPr/>
            </a:pPr>
            <a:r>
              <a:rPr lang="pl-PL" b="1" dirty="0" smtClean="0"/>
              <a:t>Zmiany w przepisach </a:t>
            </a:r>
            <a:br>
              <a:rPr lang="pl-PL" b="1" dirty="0" smtClean="0"/>
            </a:br>
            <a:r>
              <a:rPr lang="pl-PL" b="1" dirty="0" smtClean="0"/>
              <a:t>samorządowych</a:t>
            </a:r>
            <a:endParaRPr lang="pl-PL" b="1" dirty="0"/>
          </a:p>
        </p:txBody>
      </p:sp>
      <p:pic>
        <p:nvPicPr>
          <p:cNvPr id="16389" name="Picture 2" descr="Znalezione obrazy dla zapytania budżet obywatelski"/>
          <p:cNvPicPr>
            <a:picLocks noChangeAspect="1" noChangeArrowheads="1"/>
          </p:cNvPicPr>
          <p:nvPr/>
        </p:nvPicPr>
        <p:blipFill>
          <a:blip r:embed="rId2" cstate="print"/>
          <a:srcRect/>
          <a:stretch>
            <a:fillRect/>
          </a:stretch>
        </p:blipFill>
        <p:spPr bwMode="auto">
          <a:xfrm>
            <a:off x="1835150" y="3614738"/>
            <a:ext cx="5076825" cy="272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8775" y="847725"/>
            <a:ext cx="6877050" cy="4740275"/>
          </a:xfrm>
          <a:prstGeom prst="rect">
            <a:avLst/>
          </a:prstGeom>
        </p:spPr>
        <p:txBody>
          <a:bodyPr>
            <a:spAutoFit/>
          </a:bodyPr>
          <a:lstStyle/>
          <a:p>
            <a:pPr marL="457189" indent="-457189" algn="just" eaLnBrk="1" fontAlgn="auto" hangingPunct="1">
              <a:spcBef>
                <a:spcPts val="200"/>
              </a:spcBef>
              <a:spcAft>
                <a:spcPts val="200"/>
              </a:spcAft>
              <a:buFont typeface="+mj-lt"/>
              <a:buAutoNum type="arabicPeriod"/>
              <a:defRPr/>
            </a:pPr>
            <a:r>
              <a:rPr lang="pl-PL" sz="1600" b="1" dirty="0">
                <a:solidFill>
                  <a:prstClr val="black"/>
                </a:solidFill>
                <a:latin typeface="+mj-lt"/>
                <a:cs typeface="Arial" panose="020B0604020202020204" pitchFamily="34" charset="0"/>
              </a:rPr>
              <a:t>Dobra wola </a:t>
            </a:r>
            <a:r>
              <a:rPr lang="pl-PL" sz="1600" dirty="0">
                <a:solidFill>
                  <a:prstClr val="black"/>
                </a:solidFill>
                <a:latin typeface="+mj-lt"/>
                <a:cs typeface="Arial" panose="020B0604020202020204" pitchFamily="34" charset="0"/>
              </a:rPr>
              <a:t>– dialog stron, strony słuchają̨ się̨ wzajemnie</a:t>
            </a:r>
          </a:p>
          <a:p>
            <a:pPr marL="457189" indent="-457189" algn="just" eaLnBrk="1" fontAlgn="auto" hangingPunct="1">
              <a:spcBef>
                <a:spcPts val="200"/>
              </a:spcBef>
              <a:spcAft>
                <a:spcPts val="200"/>
              </a:spcAft>
              <a:buFont typeface="+mj-lt"/>
              <a:buAutoNum type="arabicPeriod"/>
              <a:defRPr/>
            </a:pPr>
            <a:r>
              <a:rPr lang="pl-PL" sz="1600" b="1" dirty="0" err="1">
                <a:solidFill>
                  <a:prstClr val="black"/>
                </a:solidFill>
                <a:latin typeface="+mj-lt"/>
                <a:cs typeface="Arial" panose="020B0604020202020204" pitchFamily="34" charset="0"/>
              </a:rPr>
              <a:t>Powszechnośc</a:t>
            </a:r>
            <a:r>
              <a:rPr lang="pl-PL" sz="1600" b="1" dirty="0">
                <a:solidFill>
                  <a:prstClr val="black"/>
                </a:solidFill>
                <a:latin typeface="+mj-lt"/>
                <a:cs typeface="Arial" panose="020B0604020202020204" pitchFamily="34" charset="0"/>
              </a:rPr>
              <a:t>́</a:t>
            </a:r>
            <a:r>
              <a:rPr lang="pl-PL" sz="1600" dirty="0">
                <a:solidFill>
                  <a:prstClr val="black"/>
                </a:solidFill>
                <a:latin typeface="+mj-lt"/>
                <a:cs typeface="Arial" panose="020B0604020202020204" pitchFamily="34" charset="0"/>
              </a:rPr>
              <a:t> – każdy zainteresowany ma możliwość́ dowiedzenia się̨ o konsultacjach</a:t>
            </a:r>
          </a:p>
          <a:p>
            <a:pPr marL="457189" indent="-457189" algn="just" eaLnBrk="1" fontAlgn="auto" hangingPunct="1">
              <a:spcBef>
                <a:spcPts val="200"/>
              </a:spcBef>
              <a:spcAft>
                <a:spcPts val="200"/>
              </a:spcAft>
              <a:buFont typeface="+mj-lt"/>
              <a:buAutoNum type="arabicPeriod"/>
              <a:defRPr/>
            </a:pPr>
            <a:r>
              <a:rPr lang="pl-PL" sz="1600" b="1" dirty="0" err="1">
                <a:solidFill>
                  <a:prstClr val="black"/>
                </a:solidFill>
                <a:latin typeface="+mj-lt"/>
                <a:cs typeface="Arial" panose="020B0604020202020204" pitchFamily="34" charset="0"/>
              </a:rPr>
              <a:t>Przejrzystośc</a:t>
            </a:r>
            <a:r>
              <a:rPr lang="pl-PL" sz="1600" b="1" dirty="0">
                <a:solidFill>
                  <a:prstClr val="black"/>
                </a:solidFill>
                <a:latin typeface="+mj-lt"/>
                <a:cs typeface="Arial" panose="020B0604020202020204" pitchFamily="34" charset="0"/>
              </a:rPr>
              <a:t>́ </a:t>
            </a:r>
            <a:r>
              <a:rPr lang="pl-PL" sz="1600" dirty="0">
                <a:solidFill>
                  <a:prstClr val="black"/>
                </a:solidFill>
                <a:latin typeface="+mj-lt"/>
                <a:cs typeface="Arial" panose="020B0604020202020204" pitchFamily="34" charset="0"/>
              </a:rPr>
              <a:t>– informacje o celu, regułach, przebiegu i wyniku konsultacji muszą być́ powszechnie dostępne.</a:t>
            </a:r>
          </a:p>
          <a:p>
            <a:pPr marL="457189" indent="-457189" algn="just" eaLnBrk="1" fontAlgn="auto" hangingPunct="1">
              <a:spcBef>
                <a:spcPts val="200"/>
              </a:spcBef>
              <a:spcAft>
                <a:spcPts val="200"/>
              </a:spcAft>
              <a:buFont typeface="+mj-lt"/>
              <a:buAutoNum type="arabicPeriod"/>
              <a:defRPr/>
            </a:pPr>
            <a:r>
              <a:rPr lang="pl-PL" sz="1600" b="1" dirty="0" err="1">
                <a:solidFill>
                  <a:prstClr val="black"/>
                </a:solidFill>
                <a:latin typeface="+mj-lt"/>
                <a:cs typeface="Arial" panose="020B0604020202020204" pitchFamily="34" charset="0"/>
              </a:rPr>
              <a:t>Responsywnośc</a:t>
            </a:r>
            <a:r>
              <a:rPr lang="pl-PL" sz="1600" b="1" dirty="0">
                <a:solidFill>
                  <a:prstClr val="black"/>
                </a:solidFill>
                <a:latin typeface="+mj-lt"/>
                <a:cs typeface="Arial" panose="020B0604020202020204" pitchFamily="34" charset="0"/>
              </a:rPr>
              <a:t>́</a:t>
            </a:r>
            <a:r>
              <a:rPr lang="pl-PL" sz="1600" dirty="0">
                <a:solidFill>
                  <a:prstClr val="black"/>
                </a:solidFill>
                <a:latin typeface="+mj-lt"/>
                <a:cs typeface="Arial" panose="020B0604020202020204" pitchFamily="34" charset="0"/>
              </a:rPr>
              <a:t> – odpowiedź na uwagi i opinie, należy się̨ każdemu w rozsądnym terminie</a:t>
            </a:r>
          </a:p>
          <a:p>
            <a:pPr marL="457189" indent="-457189" algn="just" eaLnBrk="1" fontAlgn="auto" hangingPunct="1">
              <a:spcBef>
                <a:spcPts val="200"/>
              </a:spcBef>
              <a:spcAft>
                <a:spcPts val="200"/>
              </a:spcAft>
              <a:buFont typeface="+mj-lt"/>
              <a:buAutoNum type="arabicPeriod"/>
              <a:defRPr/>
            </a:pPr>
            <a:r>
              <a:rPr lang="pl-PL" sz="1600" b="1" dirty="0">
                <a:solidFill>
                  <a:prstClr val="black"/>
                </a:solidFill>
                <a:latin typeface="+mj-lt"/>
                <a:cs typeface="Arial" panose="020B0604020202020204" pitchFamily="34" charset="0"/>
              </a:rPr>
              <a:t>Koordynacja</a:t>
            </a:r>
            <a:r>
              <a:rPr lang="pl-PL" sz="1600" dirty="0">
                <a:solidFill>
                  <a:prstClr val="black"/>
                </a:solidFill>
                <a:latin typeface="+mj-lt"/>
                <a:cs typeface="Arial" panose="020B0604020202020204" pitchFamily="34" charset="0"/>
              </a:rPr>
              <a:t> – zarzadzanie procesem przez odpowiedzialnego gospodarza</a:t>
            </a:r>
          </a:p>
          <a:p>
            <a:pPr marL="457189" indent="-457189" algn="just" eaLnBrk="1" fontAlgn="auto" hangingPunct="1">
              <a:spcBef>
                <a:spcPts val="200"/>
              </a:spcBef>
              <a:spcAft>
                <a:spcPts val="200"/>
              </a:spcAft>
              <a:buFont typeface="+mj-lt"/>
              <a:buAutoNum type="arabicPeriod"/>
              <a:defRPr/>
            </a:pPr>
            <a:r>
              <a:rPr lang="pl-PL" sz="1600" b="1" dirty="0" err="1">
                <a:solidFill>
                  <a:prstClr val="black"/>
                </a:solidFill>
                <a:latin typeface="+mj-lt"/>
                <a:cs typeface="Arial" panose="020B0604020202020204" pitchFamily="34" charset="0"/>
              </a:rPr>
              <a:t>Przewidywalnośc</a:t>
            </a:r>
            <a:r>
              <a:rPr lang="pl-PL" sz="1600" b="1" dirty="0">
                <a:solidFill>
                  <a:prstClr val="black"/>
                </a:solidFill>
                <a:latin typeface="+mj-lt"/>
                <a:cs typeface="Arial" panose="020B0604020202020204" pitchFamily="34" charset="0"/>
              </a:rPr>
              <a:t>́</a:t>
            </a:r>
            <a:r>
              <a:rPr lang="pl-PL" sz="1600" dirty="0">
                <a:solidFill>
                  <a:prstClr val="black"/>
                </a:solidFill>
                <a:latin typeface="+mj-lt"/>
                <a:cs typeface="Arial" panose="020B0604020202020204" pitchFamily="34" charset="0"/>
              </a:rPr>
              <a:t> – proces musi być́ zaplanowany i prowadzony od początku prac nad zmianą, jak również̇ od początku procesu legislacyjnego</a:t>
            </a:r>
          </a:p>
          <a:p>
            <a:pPr marL="457189" indent="-457189" algn="just" eaLnBrk="1" fontAlgn="auto" hangingPunct="1">
              <a:spcBef>
                <a:spcPts val="200"/>
              </a:spcBef>
              <a:spcAft>
                <a:spcPts val="200"/>
              </a:spcAft>
              <a:buFont typeface="+mj-lt"/>
              <a:buAutoNum type="arabicPeriod"/>
              <a:defRPr/>
            </a:pPr>
            <a:r>
              <a:rPr lang="pl-PL" sz="1600" b="1" dirty="0">
                <a:solidFill>
                  <a:prstClr val="black"/>
                </a:solidFill>
                <a:latin typeface="+mj-lt"/>
                <a:cs typeface="Arial" panose="020B0604020202020204" pitchFamily="34" charset="0"/>
              </a:rPr>
              <a:t>Poszanowanie interesu ogólnego</a:t>
            </a:r>
            <a:r>
              <a:rPr lang="pl-PL" sz="1600" dirty="0">
                <a:solidFill>
                  <a:prstClr val="black"/>
                </a:solidFill>
                <a:latin typeface="+mj-lt"/>
                <a:cs typeface="Arial" panose="020B0604020202020204" pitchFamily="34" charset="0"/>
              </a:rPr>
              <a:t> – decyzje powinny być podejmowane z myślą̨ o interesie publicznym i dobru ogólnym</a:t>
            </a:r>
          </a:p>
          <a:p>
            <a:pPr algn="just" eaLnBrk="1" fontAlgn="auto" hangingPunct="1">
              <a:spcBef>
                <a:spcPts val="200"/>
              </a:spcBef>
              <a:spcAft>
                <a:spcPts val="200"/>
              </a:spcAft>
              <a:defRPr/>
            </a:pPr>
            <a:endParaRPr lang="pl-PL" sz="1600" dirty="0">
              <a:solidFill>
                <a:prstClr val="black"/>
              </a:solidFill>
              <a:latin typeface="+mj-lt"/>
              <a:cs typeface="Arial" panose="020B0604020202020204" pitchFamily="34" charset="0"/>
            </a:endParaRPr>
          </a:p>
          <a:p>
            <a:pPr algn="just" eaLnBrk="1" fontAlgn="auto" hangingPunct="1">
              <a:spcBef>
                <a:spcPts val="200"/>
              </a:spcBef>
              <a:spcAft>
                <a:spcPts val="200"/>
              </a:spcAft>
              <a:defRPr/>
            </a:pPr>
            <a:r>
              <a:rPr lang="pl-PL" sz="1600" dirty="0">
                <a:solidFill>
                  <a:prstClr val="black"/>
                </a:solidFill>
                <a:latin typeface="+mj-lt"/>
                <a:cs typeface="Arial" panose="020B0604020202020204" pitchFamily="34" charset="0"/>
              </a:rPr>
              <a:t>Więcej informacji: </a:t>
            </a:r>
            <a:r>
              <a:rPr lang="pl-PL" sz="1600" dirty="0">
                <a:solidFill>
                  <a:prstClr val="black"/>
                </a:solidFill>
                <a:latin typeface="+mj-lt"/>
                <a:cs typeface="Arial" panose="020B0604020202020204" pitchFamily="34" charset="0"/>
                <a:hlinkClick r:id="rId2"/>
              </a:rPr>
              <a:t>https://mac.gov.pl/files/7_zasad_30-04.pdf</a:t>
            </a:r>
            <a:r>
              <a:rPr lang="pl-PL" sz="1600" dirty="0">
                <a:solidFill>
                  <a:prstClr val="black"/>
                </a:solidFill>
                <a:latin typeface="+mj-lt"/>
                <a:cs typeface="Arial" panose="020B0604020202020204" pitchFamily="34" charset="0"/>
              </a:rPr>
              <a:t> </a:t>
            </a:r>
          </a:p>
          <a:p>
            <a:pPr marL="457189" indent="-457189" algn="just" eaLnBrk="1" fontAlgn="auto" hangingPunct="1">
              <a:spcBef>
                <a:spcPts val="200"/>
              </a:spcBef>
              <a:spcAft>
                <a:spcPts val="200"/>
              </a:spcAft>
              <a:buFont typeface="+mj-lt"/>
              <a:buAutoNum type="arabicPeriod"/>
              <a:defRPr/>
            </a:pPr>
            <a:endParaRPr lang="pl-PL" sz="1600" dirty="0">
              <a:solidFill>
                <a:prstClr val="black"/>
              </a:solidFill>
              <a:latin typeface="+mj-lt"/>
              <a:cs typeface="Arial" panose="020B0604020202020204" pitchFamily="34" charset="0"/>
            </a:endParaRPr>
          </a:p>
        </p:txBody>
      </p:sp>
      <p:sp>
        <p:nvSpPr>
          <p:cNvPr id="60419" name="Prostokąt 2"/>
          <p:cNvSpPr>
            <a:spLocks noChangeArrowheads="1"/>
          </p:cNvSpPr>
          <p:nvPr/>
        </p:nvSpPr>
        <p:spPr bwMode="auto">
          <a:xfrm>
            <a:off x="611188" y="188913"/>
            <a:ext cx="391795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defRPr/>
            </a:pPr>
            <a:r>
              <a:rPr lang="pl-PL" altLang="pl-PL" sz="2800" b="1">
                <a:solidFill>
                  <a:schemeClr val="accent2"/>
                </a:solidFill>
                <a:latin typeface="+mj-lt"/>
                <a:cs typeface="Arial" panose="020B0604020202020204" pitchFamily="34" charset="0"/>
              </a:rPr>
              <a:t>7 ZASAD KONSULTACJI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txBox="1">
            <a:spLocks noChangeArrowheads="1"/>
          </p:cNvSpPr>
          <p:nvPr/>
        </p:nvSpPr>
        <p:spPr bwMode="auto">
          <a:xfrm>
            <a:off x="457200" y="1600200"/>
            <a:ext cx="7138988"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pl-PL" altLang="pl-PL" sz="2400" dirty="0">
                <a:latin typeface="+mj-lt"/>
                <a:cs typeface="Arial" panose="020B0604020202020204" pitchFamily="34" charset="0"/>
              </a:rPr>
              <a:t>	Opinia organizacji pozarządowych </a:t>
            </a:r>
            <a:br>
              <a:rPr lang="pl-PL" altLang="pl-PL" sz="2400" dirty="0">
                <a:latin typeface="+mj-lt"/>
                <a:cs typeface="Arial" panose="020B0604020202020204" pitchFamily="34" charset="0"/>
              </a:rPr>
            </a:br>
            <a:r>
              <a:rPr lang="pl-PL" altLang="pl-PL" sz="2400" dirty="0">
                <a:latin typeface="+mj-lt"/>
                <a:cs typeface="Arial" panose="020B0604020202020204" pitchFamily="34" charset="0"/>
              </a:rPr>
              <a:t>powinna być uwzględniona na każdym etapie </a:t>
            </a:r>
            <a:r>
              <a:rPr lang="pl-PL" altLang="pl-PL" sz="2400" b="1" dirty="0">
                <a:latin typeface="+mj-lt"/>
                <a:cs typeface="Arial" panose="020B0604020202020204" pitchFamily="34" charset="0"/>
              </a:rPr>
              <a:t>konsultacji społecznych</a:t>
            </a:r>
            <a:r>
              <a:rPr lang="pl-PL" altLang="pl-PL" sz="2400" dirty="0">
                <a:latin typeface="+mj-lt"/>
                <a:cs typeface="Arial" panose="020B0604020202020204" pitchFamily="34" charset="0"/>
              </a:rPr>
              <a:t>. Zapewniają one bowiem swoistą kontrolę społeczną nad działaniami władzy publicznej - rządowej i samorządowej. </a:t>
            </a:r>
          </a:p>
          <a:p>
            <a:pPr>
              <a:defRPr/>
            </a:pPr>
            <a:endParaRPr lang="pl-PL" altLang="pl-PL" sz="2400" dirty="0">
              <a:latin typeface="+mj-lt"/>
              <a:cs typeface="Arial" panose="020B0604020202020204" pitchFamily="34" charset="0"/>
            </a:endParaRPr>
          </a:p>
        </p:txBody>
      </p:sp>
      <p:pic>
        <p:nvPicPr>
          <p:cNvPr id="3" name="Picture 7"/>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1"/>
            <a:ext cx="5796136" cy="9640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MG">
      <a:dk1>
        <a:sysClr val="windowText" lastClr="000000"/>
      </a:dk1>
      <a:lt1>
        <a:sysClr val="window" lastClr="FFFFFF"/>
      </a:lt1>
      <a:dk2>
        <a:srgbClr val="455F51"/>
      </a:dk2>
      <a:lt2>
        <a:srgbClr val="E3DED1"/>
      </a:lt2>
      <a:accent1>
        <a:srgbClr val="549E39"/>
      </a:accent1>
      <a:accent2>
        <a:srgbClr val="8AB833"/>
      </a:accent2>
      <a:accent3>
        <a:srgbClr val="C00000"/>
      </a:accent3>
      <a:accent4>
        <a:srgbClr val="029676"/>
      </a:accent4>
      <a:accent5>
        <a:srgbClr val="C00000"/>
      </a:accent5>
      <a:accent6>
        <a:srgbClr val="C00000"/>
      </a:accent6>
      <a:hlink>
        <a:srgbClr val="C00000"/>
      </a:hlink>
      <a:folHlink>
        <a:srgbClr val="3F762A"/>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906</Words>
  <Application>Microsoft Office PowerPoint</Application>
  <PresentationFormat>Pokaz na ekranie (4:3)</PresentationFormat>
  <Paragraphs>206</Paragraphs>
  <Slides>37</Slides>
  <Notes>2</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37</vt:i4>
      </vt:variant>
    </vt:vector>
  </HeadingPairs>
  <TitlesOfParts>
    <vt:vector size="43" baseType="lpstr">
      <vt:lpstr>Arial</vt:lpstr>
      <vt:lpstr>Trebuchet MS</vt:lpstr>
      <vt:lpstr>Wingdings</vt:lpstr>
      <vt:lpstr>Calibri</vt:lpstr>
      <vt:lpstr>Wingdings 3</vt:lpstr>
      <vt:lpstr>Faseta</vt:lpstr>
      <vt:lpstr>Slajd 1</vt:lpstr>
      <vt:lpstr>Zagadnienia webinarium</vt:lpstr>
      <vt:lpstr>Slajd 3</vt:lpstr>
      <vt:lpstr>Slajd 4</vt:lpstr>
      <vt:lpstr>Slajd 5</vt:lpstr>
      <vt:lpstr>Slajd 6</vt:lpstr>
      <vt:lpstr>Zmiany w przepisach  samorządowych</vt:lpstr>
      <vt:lpstr>Slajd 8</vt:lpstr>
      <vt:lpstr>Slajd 9</vt:lpstr>
      <vt:lpstr>Zmiany w przepisach  samorządowych</vt:lpstr>
      <vt:lpstr>Zmiany w przepisach  samorządowych</vt:lpstr>
      <vt:lpstr>Zmiany w przepisach  samorządowych</vt:lpstr>
      <vt:lpstr>Zmiany w przepisach  samorządowych</vt:lpstr>
      <vt:lpstr>ZASADY WSPÓŁPRACY  jednostek samorządu terytorialnego  z organizacjami pozarządowymi</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Matryca logiczna projektu,  czyli gdzie są te rezultaty</vt:lpstr>
      <vt:lpstr>Slajd 29</vt:lpstr>
      <vt:lpstr>Slajd 30</vt:lpstr>
      <vt:lpstr>Slajd 31</vt:lpstr>
      <vt:lpstr>Slajd 32</vt:lpstr>
      <vt:lpstr>Slajd 33</vt:lpstr>
      <vt:lpstr>Pytania i odpowiedzi…</vt:lpstr>
      <vt:lpstr>Slajd 35</vt:lpstr>
      <vt:lpstr>Slajd 36</vt:lpstr>
      <vt:lpstr>Slajd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2016-08-31T10:48:06Z</dcterms:created>
  <dcterms:modified xsi:type="dcterms:W3CDTF">2019-07-19T12:57:14Z</dcterms:modified>
</cp:coreProperties>
</file>