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4"/>
  </p:notesMasterIdLst>
  <p:sldIdLst>
    <p:sldId id="256" r:id="rId3"/>
    <p:sldId id="258" r:id="rId4"/>
    <p:sldId id="304" r:id="rId5"/>
    <p:sldId id="259" r:id="rId6"/>
    <p:sldId id="260" r:id="rId7"/>
    <p:sldId id="301" r:id="rId8"/>
    <p:sldId id="276" r:id="rId9"/>
    <p:sldId id="303" r:id="rId10"/>
    <p:sldId id="264" r:id="rId11"/>
    <p:sldId id="265" r:id="rId12"/>
    <p:sldId id="266" r:id="rId13"/>
    <p:sldId id="263" r:id="rId14"/>
    <p:sldId id="280" r:id="rId15"/>
    <p:sldId id="281" r:id="rId16"/>
    <p:sldId id="275" r:id="rId17"/>
    <p:sldId id="271" r:id="rId18"/>
    <p:sldId id="270" r:id="rId19"/>
    <p:sldId id="272" r:id="rId20"/>
    <p:sldId id="273" r:id="rId21"/>
    <p:sldId id="277" r:id="rId22"/>
    <p:sldId id="282" r:id="rId23"/>
    <p:sldId id="284" r:id="rId24"/>
    <p:sldId id="283" r:id="rId25"/>
    <p:sldId id="285" r:id="rId26"/>
    <p:sldId id="287" r:id="rId27"/>
    <p:sldId id="288" r:id="rId28"/>
    <p:sldId id="305" r:id="rId29"/>
    <p:sldId id="289" r:id="rId30"/>
    <p:sldId id="290" r:id="rId31"/>
    <p:sldId id="291" r:id="rId32"/>
    <p:sldId id="292" r:id="rId33"/>
    <p:sldId id="286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261" r:id="rId43"/>
  </p:sldIdLst>
  <p:sldSz cx="9144000" cy="6858000" type="screen4x3"/>
  <p:notesSz cx="6858000" cy="9144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66"/>
    <a:srgbClr val="008080"/>
    <a:srgbClr val="006666"/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81410" autoAdjust="0"/>
  </p:normalViewPr>
  <p:slideViewPr>
    <p:cSldViewPr>
      <p:cViewPr varScale="1">
        <p:scale>
          <a:sx n="57" d="100"/>
          <a:sy n="57" d="100"/>
        </p:scale>
        <p:origin x="1540" y="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5383D4-B603-411D-B64F-1B1F10F100FF}" type="doc">
      <dgm:prSet loTypeId="urn:microsoft.com/office/officeart/2005/8/layout/cycle2" loCatId="cycle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pl-PL"/>
        </a:p>
      </dgm:t>
    </dgm:pt>
    <dgm:pt modelId="{B93A4287-49A1-48D5-AF6E-B967727A1E3B}">
      <dgm:prSet/>
      <dgm:spPr>
        <a:solidFill>
          <a:srgbClr val="008080"/>
        </a:solidFill>
      </dgm:spPr>
      <dgm:t>
        <a:bodyPr/>
        <a:lstStyle/>
        <a:p>
          <a:pPr rtl="0"/>
          <a:r>
            <a:rPr lang="pl-PL" dirty="0" smtClean="0">
              <a:latin typeface="Noto Sans"/>
            </a:rPr>
            <a:t>Lata 80./ 90. Uniwersytet Stanforda -&gt;&gt; David M </a:t>
          </a:r>
          <a:r>
            <a:rPr lang="pl-PL" dirty="0" err="1" smtClean="0">
              <a:latin typeface="Noto Sans"/>
            </a:rPr>
            <a:t>Kelley</a:t>
          </a:r>
          <a:r>
            <a:rPr lang="pl-PL" dirty="0" smtClean="0">
              <a:latin typeface="Noto Sans"/>
            </a:rPr>
            <a:t>, profesor Uniwersytetu  Stanforda - &gt;&gt; </a:t>
          </a:r>
        </a:p>
        <a:p>
          <a:pPr rtl="0"/>
          <a:r>
            <a:rPr lang="pl-PL" dirty="0" smtClean="0">
              <a:latin typeface="Noto Sans"/>
            </a:rPr>
            <a:t>IDEO -&gt;&gt; </a:t>
          </a:r>
        </a:p>
        <a:p>
          <a:pPr rtl="0"/>
          <a:r>
            <a:rPr lang="pl-PL" dirty="0" smtClean="0">
              <a:latin typeface="Noto Sans"/>
            </a:rPr>
            <a:t>2004 powstaje Instytut Designu na Uniwersytecie Stanforda (</a:t>
          </a:r>
          <a:r>
            <a:rPr lang="pl-PL" dirty="0" err="1" smtClean="0">
              <a:latin typeface="Noto Sans"/>
            </a:rPr>
            <a:t>d.school</a:t>
          </a:r>
          <a:r>
            <a:rPr lang="pl-PL" dirty="0" smtClean="0">
              <a:latin typeface="Noto Sans"/>
            </a:rPr>
            <a:t>)</a:t>
          </a:r>
        </a:p>
        <a:p>
          <a:pPr rtl="0"/>
          <a:r>
            <a:rPr lang="pl-PL" dirty="0" smtClean="0">
              <a:latin typeface="Noto Sans"/>
            </a:rPr>
            <a:t> - &gt;&gt; 2007 Poczdam powstał </a:t>
          </a:r>
          <a:r>
            <a:rPr lang="pl-PL" b="1" dirty="0" smtClean="0">
              <a:latin typeface="Noto Sans"/>
            </a:rPr>
            <a:t>HPI School of Design Thinking</a:t>
          </a:r>
          <a:r>
            <a:rPr lang="pl-PL" dirty="0" smtClean="0">
              <a:latin typeface="Noto Sans"/>
            </a:rPr>
            <a:t>, który w partnerstwie z </a:t>
          </a:r>
          <a:r>
            <a:rPr lang="pl-PL" dirty="0" err="1" smtClean="0">
              <a:latin typeface="Noto Sans"/>
            </a:rPr>
            <a:t>d.school</a:t>
          </a:r>
          <a:r>
            <a:rPr lang="pl-PL" dirty="0" smtClean="0">
              <a:latin typeface="Noto Sans"/>
            </a:rPr>
            <a:t> uczy i promuje Design Thinking w Europie.</a:t>
          </a:r>
          <a:endParaRPr lang="pl-PL" dirty="0">
            <a:latin typeface="Noto Sans"/>
          </a:endParaRPr>
        </a:p>
      </dgm:t>
    </dgm:pt>
    <dgm:pt modelId="{8F624767-C227-4EBE-803D-CC6680F5E620}" type="parTrans" cxnId="{982D3144-31C9-4854-8893-08499A6A4DDD}">
      <dgm:prSet/>
      <dgm:spPr/>
      <dgm:t>
        <a:bodyPr/>
        <a:lstStyle/>
        <a:p>
          <a:endParaRPr lang="pl-PL"/>
        </a:p>
      </dgm:t>
    </dgm:pt>
    <dgm:pt modelId="{A16BC6DC-CFFC-4EF2-B58D-22DFE9BF4F89}" type="sibTrans" cxnId="{982D3144-31C9-4854-8893-08499A6A4DDD}">
      <dgm:prSet/>
      <dgm:spPr/>
      <dgm:t>
        <a:bodyPr/>
        <a:lstStyle/>
        <a:p>
          <a:endParaRPr lang="pl-PL"/>
        </a:p>
      </dgm:t>
    </dgm:pt>
    <dgm:pt modelId="{9FA14635-DEA0-489E-88C5-0AD20EE14070}" type="pres">
      <dgm:prSet presAssocID="{FA5383D4-B603-411D-B64F-1B1F10F100FF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5E0258BD-91A7-4DBF-BCAB-CEC020EC95B9}" type="pres">
      <dgm:prSet presAssocID="{B93A4287-49A1-48D5-AF6E-B967727A1E3B}" presName="node" presStyleLbl="node1" presStyleIdx="0" presStyleCnt="1" custScaleX="136898" custScaleY="121918" custRadScaleRad="99245" custRadScaleInc="-644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CBB30753-ACEA-406A-A761-DA0DBAFC1747}" type="presOf" srcId="{FA5383D4-B603-411D-B64F-1B1F10F100FF}" destId="{9FA14635-DEA0-489E-88C5-0AD20EE14070}" srcOrd="0" destOrd="0" presId="urn:microsoft.com/office/officeart/2005/8/layout/cycle2"/>
    <dgm:cxn modelId="{982D3144-31C9-4854-8893-08499A6A4DDD}" srcId="{FA5383D4-B603-411D-B64F-1B1F10F100FF}" destId="{B93A4287-49A1-48D5-AF6E-B967727A1E3B}" srcOrd="0" destOrd="0" parTransId="{8F624767-C227-4EBE-803D-CC6680F5E620}" sibTransId="{A16BC6DC-CFFC-4EF2-B58D-22DFE9BF4F89}"/>
    <dgm:cxn modelId="{31D69A59-BF0D-49C8-8CB7-E8A82CFCC0B3}" type="presOf" srcId="{B93A4287-49A1-48D5-AF6E-B967727A1E3B}" destId="{5E0258BD-91A7-4DBF-BCAB-CEC020EC95B9}" srcOrd="0" destOrd="0" presId="urn:microsoft.com/office/officeart/2005/8/layout/cycle2"/>
    <dgm:cxn modelId="{D94E78A1-AE12-452D-9245-1AFA92DF5363}" type="presParOf" srcId="{9FA14635-DEA0-489E-88C5-0AD20EE14070}" destId="{5E0258BD-91A7-4DBF-BCAB-CEC020EC95B9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CA183EF-4BAA-4044-9BC6-D39E5D43466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FDDC1AF1-53EB-4EC9-A377-2D9E4F9610F7}">
      <dgm:prSet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rtl="0"/>
          <a:r>
            <a:rPr lang="pl-PL" sz="3600" dirty="0" smtClean="0">
              <a:solidFill>
                <a:schemeClr val="tx2"/>
              </a:solidFill>
              <a:latin typeface="Noto Sans"/>
            </a:rPr>
            <a:t>Demokratyzacja innowacji społecznych</a:t>
          </a:r>
          <a:endParaRPr lang="pl-PL" sz="3600" dirty="0">
            <a:solidFill>
              <a:schemeClr val="tx2"/>
            </a:solidFill>
            <a:latin typeface="Noto Sans"/>
          </a:endParaRPr>
        </a:p>
      </dgm:t>
    </dgm:pt>
    <dgm:pt modelId="{5DCD2252-6429-405E-8C7C-8CFAD4B94303}" type="parTrans" cxnId="{691E96F7-435C-4D61-A53C-52DDE8D5E027}">
      <dgm:prSet/>
      <dgm:spPr/>
      <dgm:t>
        <a:bodyPr/>
        <a:lstStyle/>
        <a:p>
          <a:endParaRPr lang="pl-PL"/>
        </a:p>
      </dgm:t>
    </dgm:pt>
    <dgm:pt modelId="{197EE89D-4A82-409B-8ACE-1B36A75498FB}" type="sibTrans" cxnId="{691E96F7-435C-4D61-A53C-52DDE8D5E027}">
      <dgm:prSet/>
      <dgm:spPr/>
      <dgm:t>
        <a:bodyPr/>
        <a:lstStyle/>
        <a:p>
          <a:endParaRPr lang="pl-PL"/>
        </a:p>
      </dgm:t>
    </dgm:pt>
    <dgm:pt modelId="{7599A293-6DA7-4F69-BE5C-656743AAD61B}" type="pres">
      <dgm:prSet presAssocID="{4CA183EF-4BAA-4044-9BC6-D39E5D43466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39710AF9-379E-48FC-97DC-3F7A6AF14B52}" type="pres">
      <dgm:prSet presAssocID="{FDDC1AF1-53EB-4EC9-A377-2D9E4F9610F7}" presName="parentText" presStyleLbl="node1" presStyleIdx="0" presStyleCnt="1" custLinFactNeighborY="95992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8B15C5BD-3FE0-4AC6-8658-8875A207689F}" type="presOf" srcId="{FDDC1AF1-53EB-4EC9-A377-2D9E4F9610F7}" destId="{39710AF9-379E-48FC-97DC-3F7A6AF14B52}" srcOrd="0" destOrd="0" presId="urn:microsoft.com/office/officeart/2005/8/layout/vList2"/>
    <dgm:cxn modelId="{691E96F7-435C-4D61-A53C-52DDE8D5E027}" srcId="{4CA183EF-4BAA-4044-9BC6-D39E5D434660}" destId="{FDDC1AF1-53EB-4EC9-A377-2D9E4F9610F7}" srcOrd="0" destOrd="0" parTransId="{5DCD2252-6429-405E-8C7C-8CFAD4B94303}" sibTransId="{197EE89D-4A82-409B-8ACE-1B36A75498FB}"/>
    <dgm:cxn modelId="{8F6195BF-49DF-4761-9995-29D37DC770B7}" type="presOf" srcId="{4CA183EF-4BAA-4044-9BC6-D39E5D434660}" destId="{7599A293-6DA7-4F69-BE5C-656743AAD61B}" srcOrd="0" destOrd="0" presId="urn:microsoft.com/office/officeart/2005/8/layout/vList2"/>
    <dgm:cxn modelId="{59521DE4-3D64-4EE7-8147-46BC7DF80344}" type="presParOf" srcId="{7599A293-6DA7-4F69-BE5C-656743AAD61B}" destId="{39710AF9-379E-48FC-97DC-3F7A6AF14B52}" srcOrd="0" destOrd="0" presId="urn:microsoft.com/office/officeart/2005/8/layout/vList2"/>
  </dgm:cxnLst>
  <dgm:bg>
    <a:solidFill>
      <a:srgbClr val="008080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E17608A-0A4F-4244-A66A-310F4D322C07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D86C655F-47DB-4118-BE34-40B49858F9ED}">
      <dgm:prSet phldrT="[Tekst]"/>
      <dgm:spPr>
        <a:solidFill>
          <a:srgbClr val="008080"/>
        </a:solidFill>
        <a:ln>
          <a:solidFill>
            <a:schemeClr val="tx2"/>
          </a:solidFill>
        </a:ln>
      </dgm:spPr>
      <dgm:t>
        <a:bodyPr/>
        <a:lstStyle/>
        <a:p>
          <a:r>
            <a:rPr lang="pl-PL" dirty="0" smtClean="0">
              <a:latin typeface="Noto Sans"/>
            </a:rPr>
            <a:t>Kultura pracy i projektowania rozwiązań</a:t>
          </a:r>
          <a:endParaRPr lang="pl-PL" dirty="0">
            <a:latin typeface="Noto Sans"/>
          </a:endParaRPr>
        </a:p>
      </dgm:t>
    </dgm:pt>
    <dgm:pt modelId="{0109D165-F985-4455-8509-98B9962DD10F}" type="parTrans" cxnId="{3424697E-4ECE-42F1-8258-4C5B543B986F}">
      <dgm:prSet/>
      <dgm:spPr/>
      <dgm:t>
        <a:bodyPr/>
        <a:lstStyle/>
        <a:p>
          <a:endParaRPr lang="pl-PL"/>
        </a:p>
      </dgm:t>
    </dgm:pt>
    <dgm:pt modelId="{118B896A-3CB2-491C-A59B-EF517DE27A6C}" type="sibTrans" cxnId="{3424697E-4ECE-42F1-8258-4C5B543B986F}">
      <dgm:prSet/>
      <dgm:spPr/>
      <dgm:t>
        <a:bodyPr/>
        <a:lstStyle/>
        <a:p>
          <a:endParaRPr lang="pl-PL"/>
        </a:p>
      </dgm:t>
    </dgm:pt>
    <dgm:pt modelId="{C78FDBCE-0E34-4DD0-B057-E8D84A27FCB3}">
      <dgm:prSet phldrT="[Tekst]"/>
      <dgm:spPr>
        <a:solidFill>
          <a:srgbClr val="008080"/>
        </a:solidFill>
      </dgm:spPr>
      <dgm:t>
        <a:bodyPr/>
        <a:lstStyle/>
        <a:p>
          <a:r>
            <a:rPr lang="pl-PL" dirty="0" smtClean="0">
              <a:latin typeface="Noto Sans"/>
            </a:rPr>
            <a:t>Budowanie kapitału społecznego</a:t>
          </a:r>
          <a:endParaRPr lang="pl-PL" dirty="0">
            <a:latin typeface="Noto Sans"/>
          </a:endParaRPr>
        </a:p>
      </dgm:t>
    </dgm:pt>
    <dgm:pt modelId="{ED30F1D4-2A14-4644-846E-217D3340A2F2}" type="parTrans" cxnId="{2D6A17A4-3FF5-4387-BBFC-8E52F84058FF}">
      <dgm:prSet/>
      <dgm:spPr/>
      <dgm:t>
        <a:bodyPr/>
        <a:lstStyle/>
        <a:p>
          <a:endParaRPr lang="pl-PL"/>
        </a:p>
      </dgm:t>
    </dgm:pt>
    <dgm:pt modelId="{4D8B234A-7ED7-4270-A85F-CB85B9B8B2BA}" type="sibTrans" cxnId="{2D6A17A4-3FF5-4387-BBFC-8E52F84058FF}">
      <dgm:prSet/>
      <dgm:spPr/>
      <dgm:t>
        <a:bodyPr/>
        <a:lstStyle/>
        <a:p>
          <a:endParaRPr lang="pl-PL"/>
        </a:p>
      </dgm:t>
    </dgm:pt>
    <dgm:pt modelId="{EC470609-58FB-4DF4-9336-F433CF801AE8}">
      <dgm:prSet phldrT="[Tekst]"/>
      <dgm:spPr>
        <a:solidFill>
          <a:srgbClr val="008080"/>
        </a:solidFill>
      </dgm:spPr>
      <dgm:t>
        <a:bodyPr/>
        <a:lstStyle/>
        <a:p>
          <a:r>
            <a:rPr lang="pl-PL" dirty="0" smtClean="0">
              <a:latin typeface="Noto Sans"/>
            </a:rPr>
            <a:t>Nie krytykowanie + porażki są cenne</a:t>
          </a:r>
          <a:endParaRPr lang="pl-PL" dirty="0">
            <a:latin typeface="Noto Sans"/>
          </a:endParaRPr>
        </a:p>
      </dgm:t>
    </dgm:pt>
    <dgm:pt modelId="{251440FB-1B36-4117-8631-35DE477D623E}" type="parTrans" cxnId="{0D850B74-DD28-469C-A0E8-F060B7F85DA8}">
      <dgm:prSet/>
      <dgm:spPr/>
      <dgm:t>
        <a:bodyPr/>
        <a:lstStyle/>
        <a:p>
          <a:endParaRPr lang="pl-PL"/>
        </a:p>
      </dgm:t>
    </dgm:pt>
    <dgm:pt modelId="{31E81F35-BF69-4448-985F-4A78BD551FBD}" type="sibTrans" cxnId="{0D850B74-DD28-469C-A0E8-F060B7F85DA8}">
      <dgm:prSet/>
      <dgm:spPr/>
      <dgm:t>
        <a:bodyPr/>
        <a:lstStyle/>
        <a:p>
          <a:endParaRPr lang="pl-PL"/>
        </a:p>
      </dgm:t>
    </dgm:pt>
    <dgm:pt modelId="{E10CA984-E7F7-43D7-9709-92D09D61EA46}">
      <dgm:prSet phldrT="[Tekst]"/>
      <dgm:spPr>
        <a:solidFill>
          <a:srgbClr val="008080"/>
        </a:solidFill>
      </dgm:spPr>
      <dgm:t>
        <a:bodyPr/>
        <a:lstStyle/>
        <a:p>
          <a:r>
            <a:rPr lang="pl-PL" dirty="0" smtClean="0">
              <a:latin typeface="Noto Sans"/>
            </a:rPr>
            <a:t>Budowanie więzi z odbiorcami (</a:t>
          </a:r>
          <a:r>
            <a:rPr lang="pl-PL" dirty="0" err="1" smtClean="0">
              <a:latin typeface="Noto Sans"/>
            </a:rPr>
            <a:t>empowerment</a:t>
          </a:r>
          <a:r>
            <a:rPr lang="pl-PL" dirty="0" smtClean="0">
              <a:latin typeface="Noto Sans"/>
            </a:rPr>
            <a:t>)</a:t>
          </a:r>
          <a:endParaRPr lang="pl-PL" dirty="0">
            <a:latin typeface="Noto Sans"/>
          </a:endParaRPr>
        </a:p>
      </dgm:t>
    </dgm:pt>
    <dgm:pt modelId="{31D3CA9D-E5A9-4B9E-BAD2-3B99519CACC8}" type="sibTrans" cxnId="{E22D89C6-42BD-4AC0-99C9-DCE2B0B763F3}">
      <dgm:prSet/>
      <dgm:spPr/>
      <dgm:t>
        <a:bodyPr/>
        <a:lstStyle/>
        <a:p>
          <a:endParaRPr lang="pl-PL"/>
        </a:p>
      </dgm:t>
    </dgm:pt>
    <dgm:pt modelId="{0665DF88-DAD8-4236-93CA-81435AB2C7E1}" type="parTrans" cxnId="{E22D89C6-42BD-4AC0-99C9-DCE2B0B763F3}">
      <dgm:prSet/>
      <dgm:spPr/>
      <dgm:t>
        <a:bodyPr/>
        <a:lstStyle/>
        <a:p>
          <a:endParaRPr lang="pl-PL"/>
        </a:p>
      </dgm:t>
    </dgm:pt>
    <dgm:pt modelId="{5CA0E8BD-6CCF-4393-A744-AA6266BBB777}">
      <dgm:prSet phldrT="[Tekst]"/>
      <dgm:spPr>
        <a:solidFill>
          <a:srgbClr val="008080"/>
        </a:solidFill>
      </dgm:spPr>
      <dgm:t>
        <a:bodyPr/>
        <a:lstStyle/>
        <a:p>
          <a:r>
            <a:rPr lang="pl-PL" dirty="0" smtClean="0">
              <a:latin typeface="Noto Sans"/>
            </a:rPr>
            <a:t>Szukanie nieszablonowych rozwiązań</a:t>
          </a:r>
          <a:endParaRPr lang="pl-PL" dirty="0">
            <a:latin typeface="Noto Sans"/>
          </a:endParaRPr>
        </a:p>
      </dgm:t>
    </dgm:pt>
    <dgm:pt modelId="{3FE42956-B027-4F51-9AF6-5E28BC69E706}" type="parTrans" cxnId="{E8F2A7BC-5774-4B67-A8B3-AE85BCE14840}">
      <dgm:prSet/>
      <dgm:spPr/>
      <dgm:t>
        <a:bodyPr/>
        <a:lstStyle/>
        <a:p>
          <a:endParaRPr lang="pl-PL"/>
        </a:p>
      </dgm:t>
    </dgm:pt>
    <dgm:pt modelId="{5044D255-E1BD-4AC6-9087-B9419AE6CDF3}" type="sibTrans" cxnId="{E8F2A7BC-5774-4B67-A8B3-AE85BCE14840}">
      <dgm:prSet/>
      <dgm:spPr/>
      <dgm:t>
        <a:bodyPr/>
        <a:lstStyle/>
        <a:p>
          <a:endParaRPr lang="pl-PL"/>
        </a:p>
      </dgm:t>
    </dgm:pt>
    <dgm:pt modelId="{D4CBA70E-2F3D-43CF-936D-39620CDADBF4}" type="pres">
      <dgm:prSet presAssocID="{3E17608A-0A4F-4244-A66A-310F4D322C0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E093587F-EE31-4100-91EB-FCB8C648895C}" type="pres">
      <dgm:prSet presAssocID="{D86C655F-47DB-4118-BE34-40B49858F9ED}" presName="parentLin" presStyleCnt="0"/>
      <dgm:spPr/>
    </dgm:pt>
    <dgm:pt modelId="{09762902-35AC-43E3-9712-6351E4232A37}" type="pres">
      <dgm:prSet presAssocID="{D86C655F-47DB-4118-BE34-40B49858F9ED}" presName="parentLeftMargin" presStyleLbl="node1" presStyleIdx="0" presStyleCnt="5"/>
      <dgm:spPr/>
      <dgm:t>
        <a:bodyPr/>
        <a:lstStyle/>
        <a:p>
          <a:endParaRPr lang="pl-PL"/>
        </a:p>
      </dgm:t>
    </dgm:pt>
    <dgm:pt modelId="{57FB0241-8013-4149-B0B4-FE50EDA24835}" type="pres">
      <dgm:prSet presAssocID="{D86C655F-47DB-4118-BE34-40B49858F9ED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B0E175A-2216-43F3-9086-A65B35B0E502}" type="pres">
      <dgm:prSet presAssocID="{D86C655F-47DB-4118-BE34-40B49858F9ED}" presName="negativeSpace" presStyleCnt="0"/>
      <dgm:spPr/>
    </dgm:pt>
    <dgm:pt modelId="{B889DD37-A27D-4350-953E-B3A6680EFDD3}" type="pres">
      <dgm:prSet presAssocID="{D86C655F-47DB-4118-BE34-40B49858F9ED}" presName="childText" presStyleLbl="conFgAcc1" presStyleIdx="0" presStyleCnt="5">
        <dgm:presLayoutVars>
          <dgm:bulletEnabled val="1"/>
        </dgm:presLayoutVars>
      </dgm:prSet>
      <dgm:spPr/>
    </dgm:pt>
    <dgm:pt modelId="{26C58073-773D-40C0-96C8-222E4D672134}" type="pres">
      <dgm:prSet presAssocID="{118B896A-3CB2-491C-A59B-EF517DE27A6C}" presName="spaceBetweenRectangles" presStyleCnt="0"/>
      <dgm:spPr/>
    </dgm:pt>
    <dgm:pt modelId="{AAD040CD-BD90-4B9D-9B2F-7643368283D7}" type="pres">
      <dgm:prSet presAssocID="{C78FDBCE-0E34-4DD0-B057-E8D84A27FCB3}" presName="parentLin" presStyleCnt="0"/>
      <dgm:spPr/>
    </dgm:pt>
    <dgm:pt modelId="{A9F8BC0A-C266-49E1-8BA7-EACA6BE61D88}" type="pres">
      <dgm:prSet presAssocID="{C78FDBCE-0E34-4DD0-B057-E8D84A27FCB3}" presName="parentLeftMargin" presStyleLbl="node1" presStyleIdx="0" presStyleCnt="5"/>
      <dgm:spPr/>
      <dgm:t>
        <a:bodyPr/>
        <a:lstStyle/>
        <a:p>
          <a:endParaRPr lang="pl-PL"/>
        </a:p>
      </dgm:t>
    </dgm:pt>
    <dgm:pt modelId="{5C60D6C4-F109-4627-B76F-A48DCBC8E63E}" type="pres">
      <dgm:prSet presAssocID="{C78FDBCE-0E34-4DD0-B057-E8D84A27FCB3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C26A5F45-E8A9-4098-A353-252534D73B03}" type="pres">
      <dgm:prSet presAssocID="{C78FDBCE-0E34-4DD0-B057-E8D84A27FCB3}" presName="negativeSpace" presStyleCnt="0"/>
      <dgm:spPr/>
    </dgm:pt>
    <dgm:pt modelId="{4B2FD6FC-AD68-41CD-83AD-27079F50F476}" type="pres">
      <dgm:prSet presAssocID="{C78FDBCE-0E34-4DD0-B057-E8D84A27FCB3}" presName="childText" presStyleLbl="conFgAcc1" presStyleIdx="1" presStyleCnt="5">
        <dgm:presLayoutVars>
          <dgm:bulletEnabled val="1"/>
        </dgm:presLayoutVars>
      </dgm:prSet>
      <dgm:spPr/>
    </dgm:pt>
    <dgm:pt modelId="{A4874619-9B52-491A-91FB-7368E0CF23F5}" type="pres">
      <dgm:prSet presAssocID="{4D8B234A-7ED7-4270-A85F-CB85B9B8B2BA}" presName="spaceBetweenRectangles" presStyleCnt="0"/>
      <dgm:spPr/>
    </dgm:pt>
    <dgm:pt modelId="{AACA1006-08CF-4063-AF24-B290FB864ADF}" type="pres">
      <dgm:prSet presAssocID="{EC470609-58FB-4DF4-9336-F433CF801AE8}" presName="parentLin" presStyleCnt="0"/>
      <dgm:spPr/>
    </dgm:pt>
    <dgm:pt modelId="{B80A3B5B-9284-40AF-83CD-5096163BC0F9}" type="pres">
      <dgm:prSet presAssocID="{EC470609-58FB-4DF4-9336-F433CF801AE8}" presName="parentLeftMargin" presStyleLbl="node1" presStyleIdx="1" presStyleCnt="5"/>
      <dgm:spPr/>
      <dgm:t>
        <a:bodyPr/>
        <a:lstStyle/>
        <a:p>
          <a:endParaRPr lang="pl-PL"/>
        </a:p>
      </dgm:t>
    </dgm:pt>
    <dgm:pt modelId="{AFF85343-E203-4279-9637-4608F29F3C92}" type="pres">
      <dgm:prSet presAssocID="{EC470609-58FB-4DF4-9336-F433CF801AE8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7290818-1E35-4A77-ACA3-41FD2CF89D4E}" type="pres">
      <dgm:prSet presAssocID="{EC470609-58FB-4DF4-9336-F433CF801AE8}" presName="negativeSpace" presStyleCnt="0"/>
      <dgm:spPr/>
    </dgm:pt>
    <dgm:pt modelId="{5A4AF2AD-3C72-4594-A124-8E97AC3D3A08}" type="pres">
      <dgm:prSet presAssocID="{EC470609-58FB-4DF4-9336-F433CF801AE8}" presName="childText" presStyleLbl="conFgAcc1" presStyleIdx="2" presStyleCnt="5">
        <dgm:presLayoutVars>
          <dgm:bulletEnabled val="1"/>
        </dgm:presLayoutVars>
      </dgm:prSet>
      <dgm:spPr/>
    </dgm:pt>
    <dgm:pt modelId="{13082503-FEB2-46D2-818F-D25F4B471C27}" type="pres">
      <dgm:prSet presAssocID="{31E81F35-BF69-4448-985F-4A78BD551FBD}" presName="spaceBetweenRectangles" presStyleCnt="0"/>
      <dgm:spPr/>
    </dgm:pt>
    <dgm:pt modelId="{81439EA4-B1BB-47CF-9348-F935D0214682}" type="pres">
      <dgm:prSet presAssocID="{E10CA984-E7F7-43D7-9709-92D09D61EA46}" presName="parentLin" presStyleCnt="0"/>
      <dgm:spPr/>
    </dgm:pt>
    <dgm:pt modelId="{11C905EA-2F8C-46B3-8050-CDF46643F307}" type="pres">
      <dgm:prSet presAssocID="{E10CA984-E7F7-43D7-9709-92D09D61EA46}" presName="parentLeftMargin" presStyleLbl="node1" presStyleIdx="2" presStyleCnt="5"/>
      <dgm:spPr/>
      <dgm:t>
        <a:bodyPr/>
        <a:lstStyle/>
        <a:p>
          <a:endParaRPr lang="pl-PL"/>
        </a:p>
      </dgm:t>
    </dgm:pt>
    <dgm:pt modelId="{7D74AAD2-4DE4-4164-BDF6-4D291C330D8A}" type="pres">
      <dgm:prSet presAssocID="{E10CA984-E7F7-43D7-9709-92D09D61EA46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C2631223-3F7F-4D12-BA06-8C7E0C958A35}" type="pres">
      <dgm:prSet presAssocID="{E10CA984-E7F7-43D7-9709-92D09D61EA46}" presName="negativeSpace" presStyleCnt="0"/>
      <dgm:spPr/>
    </dgm:pt>
    <dgm:pt modelId="{118CDF97-0DA4-4C40-9F49-83DEF54DE73D}" type="pres">
      <dgm:prSet presAssocID="{E10CA984-E7F7-43D7-9709-92D09D61EA46}" presName="childText" presStyleLbl="conFgAcc1" presStyleIdx="3" presStyleCnt="5">
        <dgm:presLayoutVars>
          <dgm:bulletEnabled val="1"/>
        </dgm:presLayoutVars>
      </dgm:prSet>
      <dgm:spPr/>
    </dgm:pt>
    <dgm:pt modelId="{F89E2FF6-81EC-49CA-907B-81C880A33BB5}" type="pres">
      <dgm:prSet presAssocID="{31D3CA9D-E5A9-4B9E-BAD2-3B99519CACC8}" presName="spaceBetweenRectangles" presStyleCnt="0"/>
      <dgm:spPr/>
    </dgm:pt>
    <dgm:pt modelId="{F041F735-BFF8-436E-811E-A3ABEA9AC8AB}" type="pres">
      <dgm:prSet presAssocID="{5CA0E8BD-6CCF-4393-A744-AA6266BBB777}" presName="parentLin" presStyleCnt="0"/>
      <dgm:spPr/>
    </dgm:pt>
    <dgm:pt modelId="{A0C3435F-D2C6-43DF-A909-BC69FA0030A6}" type="pres">
      <dgm:prSet presAssocID="{5CA0E8BD-6CCF-4393-A744-AA6266BBB777}" presName="parentLeftMargin" presStyleLbl="node1" presStyleIdx="3" presStyleCnt="5"/>
      <dgm:spPr/>
      <dgm:t>
        <a:bodyPr/>
        <a:lstStyle/>
        <a:p>
          <a:endParaRPr lang="pl-PL"/>
        </a:p>
      </dgm:t>
    </dgm:pt>
    <dgm:pt modelId="{C5C55E82-3CA1-436B-BD5C-CB1CF08FA958}" type="pres">
      <dgm:prSet presAssocID="{5CA0E8BD-6CCF-4393-A744-AA6266BBB777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7A81848-D119-4839-9692-F740811C77BA}" type="pres">
      <dgm:prSet presAssocID="{5CA0E8BD-6CCF-4393-A744-AA6266BBB777}" presName="negativeSpace" presStyleCnt="0"/>
      <dgm:spPr/>
    </dgm:pt>
    <dgm:pt modelId="{BD5E9A42-3466-40E2-B4C4-E4C0FEAE114B}" type="pres">
      <dgm:prSet presAssocID="{5CA0E8BD-6CCF-4393-A744-AA6266BBB777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A5D06F0E-43E6-40D5-A7EB-385B33671266}" type="presOf" srcId="{E10CA984-E7F7-43D7-9709-92D09D61EA46}" destId="{11C905EA-2F8C-46B3-8050-CDF46643F307}" srcOrd="0" destOrd="0" presId="urn:microsoft.com/office/officeart/2005/8/layout/list1"/>
    <dgm:cxn modelId="{42B6EA33-326B-4AED-B27E-EAC265029CBD}" type="presOf" srcId="{E10CA984-E7F7-43D7-9709-92D09D61EA46}" destId="{7D74AAD2-4DE4-4164-BDF6-4D291C330D8A}" srcOrd="1" destOrd="0" presId="urn:microsoft.com/office/officeart/2005/8/layout/list1"/>
    <dgm:cxn modelId="{B375CE9C-782D-405C-846D-DA5E6592D51C}" type="presOf" srcId="{EC470609-58FB-4DF4-9336-F433CF801AE8}" destId="{B80A3B5B-9284-40AF-83CD-5096163BC0F9}" srcOrd="0" destOrd="0" presId="urn:microsoft.com/office/officeart/2005/8/layout/list1"/>
    <dgm:cxn modelId="{E22D89C6-42BD-4AC0-99C9-DCE2B0B763F3}" srcId="{3E17608A-0A4F-4244-A66A-310F4D322C07}" destId="{E10CA984-E7F7-43D7-9709-92D09D61EA46}" srcOrd="3" destOrd="0" parTransId="{0665DF88-DAD8-4236-93CA-81435AB2C7E1}" sibTransId="{31D3CA9D-E5A9-4B9E-BAD2-3B99519CACC8}"/>
    <dgm:cxn modelId="{BACC7A82-49D3-45DE-A4BE-2A0488DBDD93}" type="presOf" srcId="{D86C655F-47DB-4118-BE34-40B49858F9ED}" destId="{57FB0241-8013-4149-B0B4-FE50EDA24835}" srcOrd="1" destOrd="0" presId="urn:microsoft.com/office/officeart/2005/8/layout/list1"/>
    <dgm:cxn modelId="{2DA6A40F-7600-467D-B53D-92EDE0A40512}" type="presOf" srcId="{C78FDBCE-0E34-4DD0-B057-E8D84A27FCB3}" destId="{A9F8BC0A-C266-49E1-8BA7-EACA6BE61D88}" srcOrd="0" destOrd="0" presId="urn:microsoft.com/office/officeart/2005/8/layout/list1"/>
    <dgm:cxn modelId="{B4E904D7-D800-47E6-BBEF-A9A84BEEA529}" type="presOf" srcId="{5CA0E8BD-6CCF-4393-A744-AA6266BBB777}" destId="{C5C55E82-3CA1-436B-BD5C-CB1CF08FA958}" srcOrd="1" destOrd="0" presId="urn:microsoft.com/office/officeart/2005/8/layout/list1"/>
    <dgm:cxn modelId="{3424697E-4ECE-42F1-8258-4C5B543B986F}" srcId="{3E17608A-0A4F-4244-A66A-310F4D322C07}" destId="{D86C655F-47DB-4118-BE34-40B49858F9ED}" srcOrd="0" destOrd="0" parTransId="{0109D165-F985-4455-8509-98B9962DD10F}" sibTransId="{118B896A-3CB2-491C-A59B-EF517DE27A6C}"/>
    <dgm:cxn modelId="{B429D220-3831-4C24-9D9D-9BE091DD434D}" type="presOf" srcId="{3E17608A-0A4F-4244-A66A-310F4D322C07}" destId="{D4CBA70E-2F3D-43CF-936D-39620CDADBF4}" srcOrd="0" destOrd="0" presId="urn:microsoft.com/office/officeart/2005/8/layout/list1"/>
    <dgm:cxn modelId="{2D6A17A4-3FF5-4387-BBFC-8E52F84058FF}" srcId="{3E17608A-0A4F-4244-A66A-310F4D322C07}" destId="{C78FDBCE-0E34-4DD0-B057-E8D84A27FCB3}" srcOrd="1" destOrd="0" parTransId="{ED30F1D4-2A14-4644-846E-217D3340A2F2}" sibTransId="{4D8B234A-7ED7-4270-A85F-CB85B9B8B2BA}"/>
    <dgm:cxn modelId="{D748E66C-3F62-4710-A547-D735B84E203C}" type="presOf" srcId="{EC470609-58FB-4DF4-9336-F433CF801AE8}" destId="{AFF85343-E203-4279-9637-4608F29F3C92}" srcOrd="1" destOrd="0" presId="urn:microsoft.com/office/officeart/2005/8/layout/list1"/>
    <dgm:cxn modelId="{0D850B74-DD28-469C-A0E8-F060B7F85DA8}" srcId="{3E17608A-0A4F-4244-A66A-310F4D322C07}" destId="{EC470609-58FB-4DF4-9336-F433CF801AE8}" srcOrd="2" destOrd="0" parTransId="{251440FB-1B36-4117-8631-35DE477D623E}" sibTransId="{31E81F35-BF69-4448-985F-4A78BD551FBD}"/>
    <dgm:cxn modelId="{E8F2A7BC-5774-4B67-A8B3-AE85BCE14840}" srcId="{3E17608A-0A4F-4244-A66A-310F4D322C07}" destId="{5CA0E8BD-6CCF-4393-A744-AA6266BBB777}" srcOrd="4" destOrd="0" parTransId="{3FE42956-B027-4F51-9AF6-5E28BC69E706}" sibTransId="{5044D255-E1BD-4AC6-9087-B9419AE6CDF3}"/>
    <dgm:cxn modelId="{7BCC4B49-883A-4C8A-A0C9-B4B1290BD5FB}" type="presOf" srcId="{D86C655F-47DB-4118-BE34-40B49858F9ED}" destId="{09762902-35AC-43E3-9712-6351E4232A37}" srcOrd="0" destOrd="0" presId="urn:microsoft.com/office/officeart/2005/8/layout/list1"/>
    <dgm:cxn modelId="{76EB891F-7C49-46FA-993E-FEC9C2DF967E}" type="presOf" srcId="{5CA0E8BD-6CCF-4393-A744-AA6266BBB777}" destId="{A0C3435F-D2C6-43DF-A909-BC69FA0030A6}" srcOrd="0" destOrd="0" presId="urn:microsoft.com/office/officeart/2005/8/layout/list1"/>
    <dgm:cxn modelId="{F2546ED8-8CB3-468A-BE71-5A38334C3915}" type="presOf" srcId="{C78FDBCE-0E34-4DD0-B057-E8D84A27FCB3}" destId="{5C60D6C4-F109-4627-B76F-A48DCBC8E63E}" srcOrd="1" destOrd="0" presId="urn:microsoft.com/office/officeart/2005/8/layout/list1"/>
    <dgm:cxn modelId="{44FDD19C-5C5E-43C5-B305-16F7A8F8B5F6}" type="presParOf" srcId="{D4CBA70E-2F3D-43CF-936D-39620CDADBF4}" destId="{E093587F-EE31-4100-91EB-FCB8C648895C}" srcOrd="0" destOrd="0" presId="urn:microsoft.com/office/officeart/2005/8/layout/list1"/>
    <dgm:cxn modelId="{FA903A8B-3D6F-4A68-A9F9-973610D774AB}" type="presParOf" srcId="{E093587F-EE31-4100-91EB-FCB8C648895C}" destId="{09762902-35AC-43E3-9712-6351E4232A37}" srcOrd="0" destOrd="0" presId="urn:microsoft.com/office/officeart/2005/8/layout/list1"/>
    <dgm:cxn modelId="{C075F485-B7F2-4FF5-9DD7-6466CA30458E}" type="presParOf" srcId="{E093587F-EE31-4100-91EB-FCB8C648895C}" destId="{57FB0241-8013-4149-B0B4-FE50EDA24835}" srcOrd="1" destOrd="0" presId="urn:microsoft.com/office/officeart/2005/8/layout/list1"/>
    <dgm:cxn modelId="{87273995-9268-4E70-A574-4AA85B74AA0F}" type="presParOf" srcId="{D4CBA70E-2F3D-43CF-936D-39620CDADBF4}" destId="{7B0E175A-2216-43F3-9086-A65B35B0E502}" srcOrd="1" destOrd="0" presId="urn:microsoft.com/office/officeart/2005/8/layout/list1"/>
    <dgm:cxn modelId="{2FB03C50-9764-44F4-8893-EA37ADF4F502}" type="presParOf" srcId="{D4CBA70E-2F3D-43CF-936D-39620CDADBF4}" destId="{B889DD37-A27D-4350-953E-B3A6680EFDD3}" srcOrd="2" destOrd="0" presId="urn:microsoft.com/office/officeart/2005/8/layout/list1"/>
    <dgm:cxn modelId="{78A2450B-11D1-4498-932E-632222F1D44E}" type="presParOf" srcId="{D4CBA70E-2F3D-43CF-936D-39620CDADBF4}" destId="{26C58073-773D-40C0-96C8-222E4D672134}" srcOrd="3" destOrd="0" presId="urn:microsoft.com/office/officeart/2005/8/layout/list1"/>
    <dgm:cxn modelId="{01C500C6-B5DC-47E1-B0C7-2D79767AADDB}" type="presParOf" srcId="{D4CBA70E-2F3D-43CF-936D-39620CDADBF4}" destId="{AAD040CD-BD90-4B9D-9B2F-7643368283D7}" srcOrd="4" destOrd="0" presId="urn:microsoft.com/office/officeart/2005/8/layout/list1"/>
    <dgm:cxn modelId="{E7D0937C-BC30-4CA3-ACF5-0D7AD7E86DB3}" type="presParOf" srcId="{AAD040CD-BD90-4B9D-9B2F-7643368283D7}" destId="{A9F8BC0A-C266-49E1-8BA7-EACA6BE61D88}" srcOrd="0" destOrd="0" presId="urn:microsoft.com/office/officeart/2005/8/layout/list1"/>
    <dgm:cxn modelId="{6CE16249-BA73-407A-BA17-66610E879243}" type="presParOf" srcId="{AAD040CD-BD90-4B9D-9B2F-7643368283D7}" destId="{5C60D6C4-F109-4627-B76F-A48DCBC8E63E}" srcOrd="1" destOrd="0" presId="urn:microsoft.com/office/officeart/2005/8/layout/list1"/>
    <dgm:cxn modelId="{C85E5C0B-1B7A-4474-9CAA-4B6BD2C9EA12}" type="presParOf" srcId="{D4CBA70E-2F3D-43CF-936D-39620CDADBF4}" destId="{C26A5F45-E8A9-4098-A353-252534D73B03}" srcOrd="5" destOrd="0" presId="urn:microsoft.com/office/officeart/2005/8/layout/list1"/>
    <dgm:cxn modelId="{CCEB4DD0-D43A-43F8-8EB0-DDB0C86C7905}" type="presParOf" srcId="{D4CBA70E-2F3D-43CF-936D-39620CDADBF4}" destId="{4B2FD6FC-AD68-41CD-83AD-27079F50F476}" srcOrd="6" destOrd="0" presId="urn:microsoft.com/office/officeart/2005/8/layout/list1"/>
    <dgm:cxn modelId="{55A52894-621E-4680-B717-01FE50235BE3}" type="presParOf" srcId="{D4CBA70E-2F3D-43CF-936D-39620CDADBF4}" destId="{A4874619-9B52-491A-91FB-7368E0CF23F5}" srcOrd="7" destOrd="0" presId="urn:microsoft.com/office/officeart/2005/8/layout/list1"/>
    <dgm:cxn modelId="{6B877370-4C05-4E8D-A853-495B5FD3F1E7}" type="presParOf" srcId="{D4CBA70E-2F3D-43CF-936D-39620CDADBF4}" destId="{AACA1006-08CF-4063-AF24-B290FB864ADF}" srcOrd="8" destOrd="0" presId="urn:microsoft.com/office/officeart/2005/8/layout/list1"/>
    <dgm:cxn modelId="{6388D2D3-CFCD-4984-AFFF-473E033DB3FE}" type="presParOf" srcId="{AACA1006-08CF-4063-AF24-B290FB864ADF}" destId="{B80A3B5B-9284-40AF-83CD-5096163BC0F9}" srcOrd="0" destOrd="0" presId="urn:microsoft.com/office/officeart/2005/8/layout/list1"/>
    <dgm:cxn modelId="{4785EC7F-E948-4671-9C49-45C7163B3312}" type="presParOf" srcId="{AACA1006-08CF-4063-AF24-B290FB864ADF}" destId="{AFF85343-E203-4279-9637-4608F29F3C92}" srcOrd="1" destOrd="0" presId="urn:microsoft.com/office/officeart/2005/8/layout/list1"/>
    <dgm:cxn modelId="{44F17F9D-822F-4C5A-B27B-E2BCD738993C}" type="presParOf" srcId="{D4CBA70E-2F3D-43CF-936D-39620CDADBF4}" destId="{77290818-1E35-4A77-ACA3-41FD2CF89D4E}" srcOrd="9" destOrd="0" presId="urn:microsoft.com/office/officeart/2005/8/layout/list1"/>
    <dgm:cxn modelId="{799E811D-0A6C-4363-B274-9561D6839E1D}" type="presParOf" srcId="{D4CBA70E-2F3D-43CF-936D-39620CDADBF4}" destId="{5A4AF2AD-3C72-4594-A124-8E97AC3D3A08}" srcOrd="10" destOrd="0" presId="urn:microsoft.com/office/officeart/2005/8/layout/list1"/>
    <dgm:cxn modelId="{0F486D85-2436-42AE-B792-F6147C758ABD}" type="presParOf" srcId="{D4CBA70E-2F3D-43CF-936D-39620CDADBF4}" destId="{13082503-FEB2-46D2-818F-D25F4B471C27}" srcOrd="11" destOrd="0" presId="urn:microsoft.com/office/officeart/2005/8/layout/list1"/>
    <dgm:cxn modelId="{03DB8D44-C759-46BC-A61D-98A5D99CB676}" type="presParOf" srcId="{D4CBA70E-2F3D-43CF-936D-39620CDADBF4}" destId="{81439EA4-B1BB-47CF-9348-F935D0214682}" srcOrd="12" destOrd="0" presId="urn:microsoft.com/office/officeart/2005/8/layout/list1"/>
    <dgm:cxn modelId="{A866B959-8E61-4786-8DE6-93EF75F968A3}" type="presParOf" srcId="{81439EA4-B1BB-47CF-9348-F935D0214682}" destId="{11C905EA-2F8C-46B3-8050-CDF46643F307}" srcOrd="0" destOrd="0" presId="urn:microsoft.com/office/officeart/2005/8/layout/list1"/>
    <dgm:cxn modelId="{798C4FD2-FD84-4004-9087-38C2EE319CC7}" type="presParOf" srcId="{81439EA4-B1BB-47CF-9348-F935D0214682}" destId="{7D74AAD2-4DE4-4164-BDF6-4D291C330D8A}" srcOrd="1" destOrd="0" presId="urn:microsoft.com/office/officeart/2005/8/layout/list1"/>
    <dgm:cxn modelId="{814A2F52-2020-4D12-87D1-E78F1C3EE124}" type="presParOf" srcId="{D4CBA70E-2F3D-43CF-936D-39620CDADBF4}" destId="{C2631223-3F7F-4D12-BA06-8C7E0C958A35}" srcOrd="13" destOrd="0" presId="urn:microsoft.com/office/officeart/2005/8/layout/list1"/>
    <dgm:cxn modelId="{F49E4C05-19C6-42EA-B079-015BFE2DD22B}" type="presParOf" srcId="{D4CBA70E-2F3D-43CF-936D-39620CDADBF4}" destId="{118CDF97-0DA4-4C40-9F49-83DEF54DE73D}" srcOrd="14" destOrd="0" presId="urn:microsoft.com/office/officeart/2005/8/layout/list1"/>
    <dgm:cxn modelId="{428831C9-DCE7-4F72-ACD6-183D13D8D50C}" type="presParOf" srcId="{D4CBA70E-2F3D-43CF-936D-39620CDADBF4}" destId="{F89E2FF6-81EC-49CA-907B-81C880A33BB5}" srcOrd="15" destOrd="0" presId="urn:microsoft.com/office/officeart/2005/8/layout/list1"/>
    <dgm:cxn modelId="{68041EEB-271C-4C4C-87BF-FA1AF5F89EBB}" type="presParOf" srcId="{D4CBA70E-2F3D-43CF-936D-39620CDADBF4}" destId="{F041F735-BFF8-436E-811E-A3ABEA9AC8AB}" srcOrd="16" destOrd="0" presId="urn:microsoft.com/office/officeart/2005/8/layout/list1"/>
    <dgm:cxn modelId="{1AB598BB-1938-4BFD-8183-2086143BE72E}" type="presParOf" srcId="{F041F735-BFF8-436E-811E-A3ABEA9AC8AB}" destId="{A0C3435F-D2C6-43DF-A909-BC69FA0030A6}" srcOrd="0" destOrd="0" presId="urn:microsoft.com/office/officeart/2005/8/layout/list1"/>
    <dgm:cxn modelId="{25F3DE19-3032-444C-80ED-2CB89E5E15A6}" type="presParOf" srcId="{F041F735-BFF8-436E-811E-A3ABEA9AC8AB}" destId="{C5C55E82-3CA1-436B-BD5C-CB1CF08FA958}" srcOrd="1" destOrd="0" presId="urn:microsoft.com/office/officeart/2005/8/layout/list1"/>
    <dgm:cxn modelId="{22E48A67-5EAA-41DD-A3B1-5EDFF4A627BB}" type="presParOf" srcId="{D4CBA70E-2F3D-43CF-936D-39620CDADBF4}" destId="{77A81848-D119-4839-9692-F740811C77BA}" srcOrd="17" destOrd="0" presId="urn:microsoft.com/office/officeart/2005/8/layout/list1"/>
    <dgm:cxn modelId="{A14BFD70-E828-4C0D-8C8F-0654F74FF81E}" type="presParOf" srcId="{D4CBA70E-2F3D-43CF-936D-39620CDADBF4}" destId="{BD5E9A42-3466-40E2-B4C4-E4C0FEAE114B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0258BD-91A7-4DBF-BCAB-CEC020EC95B9}">
      <dsp:nvSpPr>
        <dsp:cNvPr id="0" name=""/>
        <dsp:cNvSpPr/>
      </dsp:nvSpPr>
      <dsp:spPr>
        <a:xfrm>
          <a:off x="20" y="256522"/>
          <a:ext cx="7200779" cy="6412837"/>
        </a:xfrm>
        <a:prstGeom prst="ellipse">
          <a:avLst/>
        </a:prstGeom>
        <a:solidFill>
          <a:srgbClr val="00808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500" kern="1200" dirty="0" smtClean="0">
              <a:latin typeface="Noto Sans"/>
            </a:rPr>
            <a:t>Lata 80./ 90. Uniwersytet Stanforda -&gt;&gt; David M </a:t>
          </a:r>
          <a:r>
            <a:rPr lang="pl-PL" sz="2500" kern="1200" dirty="0" err="1" smtClean="0">
              <a:latin typeface="Noto Sans"/>
            </a:rPr>
            <a:t>Kelley</a:t>
          </a:r>
          <a:r>
            <a:rPr lang="pl-PL" sz="2500" kern="1200" dirty="0" smtClean="0">
              <a:latin typeface="Noto Sans"/>
            </a:rPr>
            <a:t>, profesor Uniwersytetu  Stanforda - &gt;&gt; </a:t>
          </a:r>
        </a:p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500" kern="1200" dirty="0" smtClean="0">
              <a:latin typeface="Noto Sans"/>
            </a:rPr>
            <a:t>IDEO -&gt;&gt; </a:t>
          </a:r>
        </a:p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500" kern="1200" dirty="0" smtClean="0">
              <a:latin typeface="Noto Sans"/>
            </a:rPr>
            <a:t>2004 powstaje Instytut Designu na Uniwersytecie Stanforda (</a:t>
          </a:r>
          <a:r>
            <a:rPr lang="pl-PL" sz="2500" kern="1200" dirty="0" err="1" smtClean="0">
              <a:latin typeface="Noto Sans"/>
            </a:rPr>
            <a:t>d.school</a:t>
          </a:r>
          <a:r>
            <a:rPr lang="pl-PL" sz="2500" kern="1200" dirty="0" smtClean="0">
              <a:latin typeface="Noto Sans"/>
            </a:rPr>
            <a:t>)</a:t>
          </a:r>
        </a:p>
        <a:p>
          <a:pPr lvl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500" kern="1200" dirty="0" smtClean="0">
              <a:latin typeface="Noto Sans"/>
            </a:rPr>
            <a:t> - &gt;&gt; 2007 Poczdam powstał </a:t>
          </a:r>
          <a:r>
            <a:rPr lang="pl-PL" sz="2500" b="1" kern="1200" dirty="0" smtClean="0">
              <a:latin typeface="Noto Sans"/>
            </a:rPr>
            <a:t>HPI School of Design Thinking</a:t>
          </a:r>
          <a:r>
            <a:rPr lang="pl-PL" sz="2500" kern="1200" dirty="0" smtClean="0">
              <a:latin typeface="Noto Sans"/>
            </a:rPr>
            <a:t>, który w partnerstwie z </a:t>
          </a:r>
          <a:r>
            <a:rPr lang="pl-PL" sz="2500" kern="1200" dirty="0" err="1" smtClean="0">
              <a:latin typeface="Noto Sans"/>
            </a:rPr>
            <a:t>d.school</a:t>
          </a:r>
          <a:r>
            <a:rPr lang="pl-PL" sz="2500" kern="1200" dirty="0" smtClean="0">
              <a:latin typeface="Noto Sans"/>
            </a:rPr>
            <a:t> uczy i promuje Design Thinking w Europie.</a:t>
          </a:r>
          <a:endParaRPr lang="pl-PL" sz="2500" kern="1200" dirty="0">
            <a:latin typeface="Noto Sans"/>
          </a:endParaRPr>
        </a:p>
      </dsp:txBody>
      <dsp:txXfrm>
        <a:off x="1054550" y="1195660"/>
        <a:ext cx="5091719" cy="45345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710AF9-379E-48FC-97DC-3F7A6AF14B52}">
      <dsp:nvSpPr>
        <dsp:cNvPr id="0" name=""/>
        <dsp:cNvSpPr/>
      </dsp:nvSpPr>
      <dsp:spPr>
        <a:xfrm>
          <a:off x="0" y="3456384"/>
          <a:ext cx="9144000" cy="1216800"/>
        </a:xfrm>
        <a:prstGeom prst="roundRect">
          <a:avLst/>
        </a:prstGeom>
        <a:solidFill>
          <a:schemeClr val="accent6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600" kern="1200" dirty="0" smtClean="0">
              <a:solidFill>
                <a:schemeClr val="tx2"/>
              </a:solidFill>
              <a:latin typeface="Noto Sans"/>
            </a:rPr>
            <a:t>Demokratyzacja innowacji społecznych</a:t>
          </a:r>
          <a:endParaRPr lang="pl-PL" sz="3600" kern="1200" dirty="0">
            <a:solidFill>
              <a:schemeClr val="tx2"/>
            </a:solidFill>
            <a:latin typeface="Noto Sans"/>
          </a:endParaRPr>
        </a:p>
      </dsp:txBody>
      <dsp:txXfrm>
        <a:off x="59399" y="3515783"/>
        <a:ext cx="9025202" cy="10980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89DD37-A27D-4350-953E-B3A6680EFDD3}">
      <dsp:nvSpPr>
        <dsp:cNvPr id="0" name=""/>
        <dsp:cNvSpPr/>
      </dsp:nvSpPr>
      <dsp:spPr>
        <a:xfrm>
          <a:off x="0" y="344181"/>
          <a:ext cx="82296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FB0241-8013-4149-B0B4-FE50EDA24835}">
      <dsp:nvSpPr>
        <dsp:cNvPr id="0" name=""/>
        <dsp:cNvSpPr/>
      </dsp:nvSpPr>
      <dsp:spPr>
        <a:xfrm>
          <a:off x="411480" y="48981"/>
          <a:ext cx="5760720" cy="590400"/>
        </a:xfrm>
        <a:prstGeom prst="roundRect">
          <a:avLst/>
        </a:prstGeom>
        <a:solidFill>
          <a:srgbClr val="008080"/>
        </a:solidFill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kern="1200" dirty="0" smtClean="0">
              <a:latin typeface="Noto Sans"/>
            </a:rPr>
            <a:t>Kultura pracy i projektowania rozwiązań</a:t>
          </a:r>
          <a:endParaRPr lang="pl-PL" sz="2000" kern="1200" dirty="0">
            <a:latin typeface="Noto Sans"/>
          </a:endParaRPr>
        </a:p>
      </dsp:txBody>
      <dsp:txXfrm>
        <a:off x="440301" y="77802"/>
        <a:ext cx="5703078" cy="532758"/>
      </dsp:txXfrm>
    </dsp:sp>
    <dsp:sp modelId="{4B2FD6FC-AD68-41CD-83AD-27079F50F476}">
      <dsp:nvSpPr>
        <dsp:cNvPr id="0" name=""/>
        <dsp:cNvSpPr/>
      </dsp:nvSpPr>
      <dsp:spPr>
        <a:xfrm>
          <a:off x="0" y="1251381"/>
          <a:ext cx="82296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60D6C4-F109-4627-B76F-A48DCBC8E63E}">
      <dsp:nvSpPr>
        <dsp:cNvPr id="0" name=""/>
        <dsp:cNvSpPr/>
      </dsp:nvSpPr>
      <dsp:spPr>
        <a:xfrm>
          <a:off x="411480" y="956181"/>
          <a:ext cx="5760720" cy="590400"/>
        </a:xfrm>
        <a:prstGeom prst="roundRect">
          <a:avLst/>
        </a:prstGeom>
        <a:solidFill>
          <a:srgbClr val="00808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kern="1200" dirty="0" smtClean="0">
              <a:latin typeface="Noto Sans"/>
            </a:rPr>
            <a:t>Budowanie kapitału społecznego</a:t>
          </a:r>
          <a:endParaRPr lang="pl-PL" sz="2000" kern="1200" dirty="0">
            <a:latin typeface="Noto Sans"/>
          </a:endParaRPr>
        </a:p>
      </dsp:txBody>
      <dsp:txXfrm>
        <a:off x="440301" y="985002"/>
        <a:ext cx="5703078" cy="532758"/>
      </dsp:txXfrm>
    </dsp:sp>
    <dsp:sp modelId="{5A4AF2AD-3C72-4594-A124-8E97AC3D3A08}">
      <dsp:nvSpPr>
        <dsp:cNvPr id="0" name=""/>
        <dsp:cNvSpPr/>
      </dsp:nvSpPr>
      <dsp:spPr>
        <a:xfrm>
          <a:off x="0" y="2158581"/>
          <a:ext cx="82296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F85343-E203-4279-9637-4608F29F3C92}">
      <dsp:nvSpPr>
        <dsp:cNvPr id="0" name=""/>
        <dsp:cNvSpPr/>
      </dsp:nvSpPr>
      <dsp:spPr>
        <a:xfrm>
          <a:off x="411480" y="1863381"/>
          <a:ext cx="5760720" cy="590400"/>
        </a:xfrm>
        <a:prstGeom prst="roundRect">
          <a:avLst/>
        </a:prstGeom>
        <a:solidFill>
          <a:srgbClr val="00808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kern="1200" dirty="0" smtClean="0">
              <a:latin typeface="Noto Sans"/>
            </a:rPr>
            <a:t>Nie krytykowanie + porażki są cenne</a:t>
          </a:r>
          <a:endParaRPr lang="pl-PL" sz="2000" kern="1200" dirty="0">
            <a:latin typeface="Noto Sans"/>
          </a:endParaRPr>
        </a:p>
      </dsp:txBody>
      <dsp:txXfrm>
        <a:off x="440301" y="1892202"/>
        <a:ext cx="5703078" cy="532758"/>
      </dsp:txXfrm>
    </dsp:sp>
    <dsp:sp modelId="{118CDF97-0DA4-4C40-9F49-83DEF54DE73D}">
      <dsp:nvSpPr>
        <dsp:cNvPr id="0" name=""/>
        <dsp:cNvSpPr/>
      </dsp:nvSpPr>
      <dsp:spPr>
        <a:xfrm>
          <a:off x="0" y="3065781"/>
          <a:ext cx="82296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74AAD2-4DE4-4164-BDF6-4D291C330D8A}">
      <dsp:nvSpPr>
        <dsp:cNvPr id="0" name=""/>
        <dsp:cNvSpPr/>
      </dsp:nvSpPr>
      <dsp:spPr>
        <a:xfrm>
          <a:off x="411480" y="2770581"/>
          <a:ext cx="5760720" cy="590400"/>
        </a:xfrm>
        <a:prstGeom prst="roundRect">
          <a:avLst/>
        </a:prstGeom>
        <a:solidFill>
          <a:srgbClr val="00808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kern="1200" dirty="0" smtClean="0">
              <a:latin typeface="Noto Sans"/>
            </a:rPr>
            <a:t>Budowanie więzi z odbiorcami (</a:t>
          </a:r>
          <a:r>
            <a:rPr lang="pl-PL" sz="2000" kern="1200" dirty="0" err="1" smtClean="0">
              <a:latin typeface="Noto Sans"/>
            </a:rPr>
            <a:t>empowerment</a:t>
          </a:r>
          <a:r>
            <a:rPr lang="pl-PL" sz="2000" kern="1200" dirty="0" smtClean="0">
              <a:latin typeface="Noto Sans"/>
            </a:rPr>
            <a:t>)</a:t>
          </a:r>
          <a:endParaRPr lang="pl-PL" sz="2000" kern="1200" dirty="0">
            <a:latin typeface="Noto Sans"/>
          </a:endParaRPr>
        </a:p>
      </dsp:txBody>
      <dsp:txXfrm>
        <a:off x="440301" y="2799402"/>
        <a:ext cx="5703078" cy="532758"/>
      </dsp:txXfrm>
    </dsp:sp>
    <dsp:sp modelId="{BD5E9A42-3466-40E2-B4C4-E4C0FEAE114B}">
      <dsp:nvSpPr>
        <dsp:cNvPr id="0" name=""/>
        <dsp:cNvSpPr/>
      </dsp:nvSpPr>
      <dsp:spPr>
        <a:xfrm>
          <a:off x="0" y="3972981"/>
          <a:ext cx="82296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C55E82-3CA1-436B-BD5C-CB1CF08FA958}">
      <dsp:nvSpPr>
        <dsp:cNvPr id="0" name=""/>
        <dsp:cNvSpPr/>
      </dsp:nvSpPr>
      <dsp:spPr>
        <a:xfrm>
          <a:off x="411480" y="3677781"/>
          <a:ext cx="5760720" cy="590400"/>
        </a:xfrm>
        <a:prstGeom prst="roundRect">
          <a:avLst/>
        </a:prstGeom>
        <a:solidFill>
          <a:srgbClr val="00808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kern="1200" dirty="0" smtClean="0">
              <a:latin typeface="Noto Sans"/>
            </a:rPr>
            <a:t>Szukanie nieszablonowych rozwiązań</a:t>
          </a:r>
          <a:endParaRPr lang="pl-PL" sz="2000" kern="1200" dirty="0">
            <a:latin typeface="Noto Sans"/>
          </a:endParaRPr>
        </a:p>
      </dsp:txBody>
      <dsp:txXfrm>
        <a:off x="440301" y="3706602"/>
        <a:ext cx="5703078" cy="5327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B02188-5893-447B-900A-552343B0B58B}" type="datetimeFigureOut">
              <a:rPr lang="pl-PL" smtClean="0"/>
              <a:pPr/>
              <a:t>23.10.2019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679035-7A2B-4161-959A-6A2AF5BE84F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9556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79035-7A2B-4161-959A-6A2AF5BE84F9}" type="slidenum">
              <a:rPr lang="pl-PL" smtClean="0"/>
              <a:pPr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50875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79035-7A2B-4161-959A-6A2AF5BE84F9}" type="slidenum">
              <a:rPr lang="pl-PL" smtClean="0"/>
              <a:pPr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76916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79035-7A2B-4161-959A-6A2AF5BE84F9}" type="slidenum">
              <a:rPr lang="pl-PL" smtClean="0"/>
              <a:pPr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397639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Du</a:t>
            </a:r>
            <a:r>
              <a:rPr lang="pl-PL" baseline="0" dirty="0" smtClean="0"/>
              <a:t>żo karteczek i miejsca do naklejania</a:t>
            </a:r>
          </a:p>
          <a:p>
            <a:r>
              <a:rPr lang="pl-PL" baseline="0" dirty="0" smtClean="0"/>
              <a:t>Żart: teoria spiskowa powstania DT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79035-7A2B-4161-959A-6A2AF5BE84F9}" type="slidenum">
              <a:rPr lang="pl-PL" smtClean="0"/>
              <a:pPr/>
              <a:t>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9118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679035-7A2B-4161-959A-6A2AF5BE84F9}" type="slidenum">
              <a:rPr lang="pl-PL" smtClean="0"/>
              <a:pPr/>
              <a:t>39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37617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F0F88C-AD6C-4AF3-9206-04FAFFC1F5E3}" type="datetimeFigureOut">
              <a:rPr lang="pl-PL"/>
              <a:pPr>
                <a:defRPr/>
              </a:pPr>
              <a:t>23.10.2019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3E5196-58AF-497A-B436-07A7723AD989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083164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F7CB89-EE30-49BD-9A7B-E742B86718A2}" type="datetimeFigureOut">
              <a:rPr lang="pl-PL"/>
              <a:pPr>
                <a:defRPr/>
              </a:pPr>
              <a:t>23.10.2019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59B691-CAB0-424E-AEA3-72D46BEF2144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998234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17699A-B727-4CDC-9FF8-807CAC21EA9D}" type="datetimeFigureOut">
              <a:rPr lang="pl-PL"/>
              <a:pPr>
                <a:defRPr/>
              </a:pPr>
              <a:t>23.10.2019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3DEAB9-4D2B-49E8-861A-0832FCF72969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3597438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F0F88C-AD6C-4AF3-9206-04FAFFC1F5E3}" type="datetimeFigureOut">
              <a:rPr lang="pl-PL" smtClean="0"/>
              <a:pPr>
                <a:defRPr/>
              </a:pPr>
              <a:t>23.10.2019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3E5196-58AF-497A-B436-07A7723AD989}" type="slidenum">
              <a:rPr lang="pl-PL" altLang="pl-PL" smtClean="0"/>
              <a:pPr/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F054A-DE33-4052-B490-8D743D9B27DF}" type="datetimeFigureOut">
              <a:rPr lang="pl-PL" smtClean="0"/>
              <a:pPr>
                <a:defRPr/>
              </a:pPr>
              <a:t>23.10.2019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661D6F-D2E0-45FD-97A0-6CEEC21750D3}" type="slidenum">
              <a:rPr lang="pl-PL" altLang="pl-PL" smtClean="0"/>
              <a:pPr/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1E8727-D846-437F-B0C6-6A1553DB30CA}" type="datetimeFigureOut">
              <a:rPr lang="pl-PL" smtClean="0"/>
              <a:pPr>
                <a:defRPr/>
              </a:pPr>
              <a:t>23.10.2019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3810FA-5DBD-4759-AB19-5ABE0477B343}" type="slidenum">
              <a:rPr lang="pl-PL" altLang="pl-PL" smtClean="0"/>
              <a:pPr/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5774DB-07C3-4B7F-84D8-C3BA3069C17C}" type="datetimeFigureOut">
              <a:rPr lang="pl-PL" smtClean="0"/>
              <a:pPr>
                <a:defRPr/>
              </a:pPr>
              <a:t>23.10.2019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E7CB8D-B74F-488D-9AB6-DE7897762969}" type="slidenum">
              <a:rPr lang="pl-PL" altLang="pl-PL" smtClean="0"/>
              <a:pPr/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F2889E-9C55-4B1B-AE30-9340FC00FC52}" type="datetimeFigureOut">
              <a:rPr lang="pl-PL" smtClean="0"/>
              <a:pPr>
                <a:defRPr/>
              </a:pPr>
              <a:t>23.10.2019</a:t>
            </a:fld>
            <a:endParaRPr lang="pl-PL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B234B5-CDD5-43E4-857D-28152ABFDD7C}" type="slidenum">
              <a:rPr lang="pl-PL" altLang="pl-PL" smtClean="0"/>
              <a:pPr/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77BC19-8A88-45BA-81BF-B6DF170142CE}" type="datetimeFigureOut">
              <a:rPr lang="pl-PL" smtClean="0"/>
              <a:pPr>
                <a:defRPr/>
              </a:pPr>
              <a:t>23.10.2019</a:t>
            </a:fld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1C624E-C41F-4191-BB5F-E561F083A50B}" type="slidenum">
              <a:rPr lang="pl-PL" altLang="pl-PL" smtClean="0"/>
              <a:pPr/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23ED4-5349-47C2-A0BF-B915DCD5C3CE}" type="datetimeFigureOut">
              <a:rPr lang="pl-PL" smtClean="0"/>
              <a:pPr>
                <a:defRPr/>
              </a:pPr>
              <a:t>23.10.2019</a:t>
            </a:fld>
            <a:endParaRPr lang="pl-PL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4EA836-577B-4558-B5DD-367D0EBA3A34}" type="slidenum">
              <a:rPr lang="pl-PL" altLang="pl-PL" smtClean="0"/>
              <a:pPr/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C4C755-A746-4A47-A2D5-9DC9A135ED64}" type="datetimeFigureOut">
              <a:rPr lang="pl-PL" smtClean="0"/>
              <a:pPr>
                <a:defRPr/>
              </a:pPr>
              <a:t>23.10.2019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34394E-D235-4AA4-952A-197133F10B69}" type="slidenum">
              <a:rPr lang="pl-PL" altLang="pl-PL" smtClean="0"/>
              <a:pPr/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F054A-DE33-4052-B490-8D743D9B27DF}" type="datetimeFigureOut">
              <a:rPr lang="pl-PL"/>
              <a:pPr>
                <a:defRPr/>
              </a:pPr>
              <a:t>23.10.2019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661D6F-D2E0-45FD-97A0-6CEEC21750D3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981785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C167A3-888A-4C7C-AB1E-3D4D6B30F662}" type="datetimeFigureOut">
              <a:rPr lang="pl-PL" smtClean="0"/>
              <a:pPr>
                <a:defRPr/>
              </a:pPr>
              <a:t>23.10.2019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383B9D-FFC0-42C9-8CB0-BEF39D4C9BC2}" type="slidenum">
              <a:rPr lang="pl-PL" altLang="pl-PL" smtClean="0"/>
              <a:pPr/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F7CB89-EE30-49BD-9A7B-E742B86718A2}" type="datetimeFigureOut">
              <a:rPr lang="pl-PL" smtClean="0"/>
              <a:pPr>
                <a:defRPr/>
              </a:pPr>
              <a:t>23.10.2019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59B691-CAB0-424E-AEA3-72D46BEF2144}" type="slidenum">
              <a:rPr lang="pl-PL" altLang="pl-PL" smtClean="0"/>
              <a:pPr/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17699A-B727-4CDC-9FF8-807CAC21EA9D}" type="datetimeFigureOut">
              <a:rPr lang="pl-PL" smtClean="0"/>
              <a:pPr>
                <a:defRPr/>
              </a:pPr>
              <a:t>23.10.2019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3DEAB9-4D2B-49E8-861A-0832FCF72969}" type="slidenum">
              <a:rPr lang="pl-PL" altLang="pl-PL" smtClean="0"/>
              <a:pPr/>
              <a:t>‹#›</a:t>
            </a:fld>
            <a:endParaRPr lang="pl-PL" alt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1E8727-D846-437F-B0C6-6A1553DB30CA}" type="datetimeFigureOut">
              <a:rPr lang="pl-PL"/>
              <a:pPr>
                <a:defRPr/>
              </a:pPr>
              <a:t>23.10.2019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3810FA-5DBD-4759-AB19-5ABE0477B343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662387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5774DB-07C3-4B7F-84D8-C3BA3069C17C}" type="datetimeFigureOut">
              <a:rPr lang="pl-PL"/>
              <a:pPr>
                <a:defRPr/>
              </a:pPr>
              <a:t>23.10.2019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E7CB8D-B74F-488D-9AB6-DE7897762969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958671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F2889E-9C55-4B1B-AE30-9340FC00FC52}" type="datetimeFigureOut">
              <a:rPr lang="pl-PL"/>
              <a:pPr>
                <a:defRPr/>
              </a:pPr>
              <a:t>23.10.2019</a:t>
            </a:fld>
            <a:endParaRPr lang="pl-PL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B234B5-CDD5-43E4-857D-28152ABFDD7C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416677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77BC19-8A88-45BA-81BF-B6DF170142CE}" type="datetimeFigureOut">
              <a:rPr lang="pl-PL"/>
              <a:pPr>
                <a:defRPr/>
              </a:pPr>
              <a:t>23.10.2019</a:t>
            </a:fld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1C624E-C41F-4191-BB5F-E561F083A50B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224000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23ED4-5349-47C2-A0BF-B915DCD5C3CE}" type="datetimeFigureOut">
              <a:rPr lang="pl-PL"/>
              <a:pPr>
                <a:defRPr/>
              </a:pPr>
              <a:t>23.10.2019</a:t>
            </a:fld>
            <a:endParaRPr lang="pl-PL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4EA836-577B-4558-B5DD-367D0EBA3A34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113713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C4C755-A746-4A47-A2D5-9DC9A135ED64}" type="datetimeFigureOut">
              <a:rPr lang="pl-PL"/>
              <a:pPr>
                <a:defRPr/>
              </a:pPr>
              <a:t>23.10.2019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34394E-D235-4AA4-952A-197133F10B69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076724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C167A3-888A-4C7C-AB1E-3D4D6B30F662}" type="datetimeFigureOut">
              <a:rPr lang="pl-PL"/>
              <a:pPr>
                <a:defRPr/>
              </a:pPr>
              <a:t>23.10.2019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383B9D-FFC0-42C9-8CB0-BEF39D4C9BC2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621050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</a:t>
            </a:r>
          </a:p>
        </p:txBody>
      </p:sp>
      <p:sp>
        <p:nvSpPr>
          <p:cNvPr id="1027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153B77A-22F3-42DF-A69B-2E120A330C5E}" type="datetimeFigureOut">
              <a:rPr lang="pl-PL"/>
              <a:pPr>
                <a:defRPr/>
              </a:pPr>
              <a:t>23.10.2019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17A3CEC4-D57F-4C2B-8706-9BFB4BB661AE}" type="slidenum">
              <a:rPr lang="pl-PL" altLang="pl-PL"/>
              <a:pPr/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</a:t>
            </a:r>
          </a:p>
        </p:txBody>
      </p:sp>
      <p:sp>
        <p:nvSpPr>
          <p:cNvPr id="1027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153B77A-22F3-42DF-A69B-2E120A330C5E}" type="datetimeFigureOut">
              <a:rPr lang="pl-PL" smtClean="0"/>
              <a:pPr>
                <a:defRPr/>
              </a:pPr>
              <a:t>23.10.2019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17A3CEC4-D57F-4C2B-8706-9BFB4BB661AE}" type="slidenum">
              <a:rPr lang="pl-PL" altLang="pl-PL" smtClean="0"/>
              <a:pPr/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zkolazklasa.org.pl/materialy/desigh-thinking-edukacji/" TargetMode="External"/><Relationship Id="rId2" Type="http://schemas.openxmlformats.org/officeDocument/2006/relationships/hyperlink" Target="https://designthinking.ideo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j-g_9MKwdGQ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zkolazklasa.org.pl/materialy/desigh-thinking-edukacji/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Obraz 3" descr="masz glos _ logotyp _ biale tlo-0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695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3865" y="404664"/>
            <a:ext cx="8229600" cy="1143000"/>
          </a:xfrm>
        </p:spPr>
        <p:txBody>
          <a:bodyPr/>
          <a:lstStyle/>
          <a:p>
            <a:r>
              <a:rPr lang="pl-PL" dirty="0">
                <a:solidFill>
                  <a:srgbClr val="003366"/>
                </a:solidFill>
                <a:latin typeface="Noto Sans"/>
              </a:rPr>
              <a:t>U</a:t>
            </a:r>
            <a:r>
              <a:rPr lang="pl-PL" dirty="0" smtClean="0">
                <a:solidFill>
                  <a:srgbClr val="003366"/>
                </a:solidFill>
                <a:latin typeface="Noto Sans"/>
              </a:rPr>
              <a:t>sługi i produkty przed erą Human </a:t>
            </a:r>
            <a:r>
              <a:rPr lang="pl-PL" dirty="0" err="1" smtClean="0">
                <a:solidFill>
                  <a:srgbClr val="003366"/>
                </a:solidFill>
                <a:latin typeface="Noto Sans"/>
              </a:rPr>
              <a:t>Centered</a:t>
            </a:r>
            <a:r>
              <a:rPr lang="pl-PL" dirty="0" smtClean="0">
                <a:solidFill>
                  <a:srgbClr val="003366"/>
                </a:solidFill>
                <a:latin typeface="Noto Sans"/>
              </a:rPr>
              <a:t> Design  ;)</a:t>
            </a:r>
            <a:endParaRPr lang="pl-PL" dirty="0">
              <a:solidFill>
                <a:srgbClr val="003366"/>
              </a:solidFill>
              <a:latin typeface="Noto Sans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60848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176143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4294967295"/>
          </p:nvPr>
        </p:nvSpPr>
        <p:spPr>
          <a:xfrm>
            <a:off x="107504" y="332656"/>
            <a:ext cx="8568952" cy="5544616"/>
          </a:xfrm>
        </p:spPr>
        <p:txBody>
          <a:bodyPr/>
          <a:lstStyle/>
          <a:p>
            <a:pPr marL="0" indent="0">
              <a:buNone/>
            </a:pPr>
            <a:r>
              <a:rPr lang="pl-PL" dirty="0" smtClean="0">
                <a:solidFill>
                  <a:srgbClr val="003366"/>
                </a:solidFill>
                <a:latin typeface="Noto Sans"/>
              </a:rPr>
              <a:t>„Rzeczy, z którymi stykamy się na co dzień, są dla nas źródłem frustracji. Coraz bardziej skomplikowane deski rozdzielcze w samochodach, coraz bardziej zautomatyzowane mieszkania z sieciami domowymi, złożonymi systemami audio i wideo (…), czy kuchnie z coraz większą ilością nowoczesnej technologii – to wszystko sprawia, że życie codzienne przypomina czasem niekończącą się walkę z chaosem, ciągłymi błędami i irytacją oraz kołowrót wiecznych aktualizacji i napraw”.</a:t>
            </a:r>
          </a:p>
          <a:p>
            <a:pPr marL="0" indent="0">
              <a:buNone/>
            </a:pPr>
            <a:r>
              <a:rPr lang="pl-PL" sz="2000" dirty="0" smtClean="0">
                <a:solidFill>
                  <a:srgbClr val="003366"/>
                </a:solidFill>
                <a:latin typeface="Noto Sans"/>
              </a:rPr>
              <a:t>Donald Norman </a:t>
            </a:r>
            <a:r>
              <a:rPr lang="pl-PL" sz="2000" i="1" dirty="0" err="1" smtClean="0">
                <a:solidFill>
                  <a:srgbClr val="003366"/>
                </a:solidFill>
                <a:latin typeface="Noto Sans"/>
              </a:rPr>
              <a:t>Dizajn</a:t>
            </a:r>
            <a:r>
              <a:rPr lang="pl-PL" sz="2000" i="1" dirty="0" smtClean="0">
                <a:solidFill>
                  <a:srgbClr val="003366"/>
                </a:solidFill>
                <a:latin typeface="Noto Sans"/>
              </a:rPr>
              <a:t> na co dzień</a:t>
            </a:r>
            <a:endParaRPr lang="pl-PL" sz="2000" dirty="0">
              <a:solidFill>
                <a:srgbClr val="003366"/>
              </a:solidFill>
              <a:latin typeface="Noto Sans"/>
            </a:endParaRPr>
          </a:p>
        </p:txBody>
      </p:sp>
    </p:spTree>
    <p:extLst>
      <p:ext uri="{BB962C8B-B14F-4D97-AF65-F5344CB8AC3E}">
        <p14:creationId xmlns:p14="http://schemas.microsoft.com/office/powerpoint/2010/main" val="266643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Symbol zastępczy zawartości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8269969"/>
              </p:ext>
            </p:extLst>
          </p:nvPr>
        </p:nvGraphicFramePr>
        <p:xfrm>
          <a:off x="1475656" y="0"/>
          <a:ext cx="7200800" cy="6669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123" name="Obraz 4" descr="Projekt bez tytułu-1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1925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9751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139952" y="5345615"/>
            <a:ext cx="5554960" cy="778098"/>
          </a:xfrm>
        </p:spPr>
        <p:txBody>
          <a:bodyPr/>
          <a:lstStyle/>
          <a:p>
            <a:r>
              <a:rPr lang="pl-PL" sz="2000" dirty="0" smtClean="0">
                <a:solidFill>
                  <a:srgbClr val="003366"/>
                </a:solidFill>
                <a:latin typeface="Noto Sans"/>
              </a:rPr>
              <a:t>Tim Brown IDEO</a:t>
            </a:r>
            <a:endParaRPr lang="pl-PL" sz="2000" dirty="0">
              <a:solidFill>
                <a:srgbClr val="003366"/>
              </a:solidFill>
              <a:latin typeface="Noto Sans"/>
            </a:endParaRPr>
          </a:p>
        </p:txBody>
      </p:sp>
      <p:sp>
        <p:nvSpPr>
          <p:cNvPr id="6" name="AutoShape 6" descr="data:image/jpeg;base64,/9j/4AAQSkZJRgABAQAAAQABAAD/2wCEAAkGBxAQDxAQEA8PFRUQDxUPFRUVFRcXFRcYFRgWFhUWFRUYHSggGBolHRUVITEhJSkrLi4uFx8zODMtNygtLisBCgoKDg0OFxAQGS0lHx8tLS0tLS0tLSstLS0xKy0rLS0tLS0tLS0tLS0tLS0tLS0tLS0tLS0tLS0tLS0tLS0tLf/AABEIAQ8AugMBIgACEQEDEQH/xAAcAAABBAMBAAAAAAAAAAAAAAABAAIDBgQFBwj/xABHEAACAQIDAwkEBQoEBgMAAAABAgADEQQSIQUxQQYHEyJRYXGBkRQyobFSYoLB0SMkQlNykqKy4fAVQ8LSM2SDk6PxJXN0/8QAGAEBAQEBAQAAAAAAAAAAAAAAAAECAwT/xAAlEQEBAAIBAwMEAwAAAAAAAAAAAQIRMQMhQRJhcQQTIvAyUbH/2gAMAwEAAhEDEQA/AOk2iAj7Q2laNtHAQgQgQgWijorQGww2htAbaK0daG0BlobQ2itAFoCI+0FpQyG0NooDbRpEfAYDIo60VoDDGESUiNIgR2itHWitCprQ2htDaRDYYbQwBDaECG0BtobQ2itA0vKPlPhNnorYmrlL3yIoLVGtvyqOHebDvlSp88OBLW9mxoF9+Wl8R0kpvPYpG1hc78HSI8M1UfMGUinA7PtfnfwtMfm+Gr1W+uVpJ69Zv4fOVWrzz44vdcNhAt/dIqM37+cfKUXEre3rMZ1Euken+Sm21x+Co4tVy9Kpul75WVirC/EXU69lptrTmHMNtDNhcXhiT+RrrVW/0aq2sPtUyftTqMim2gIj4IDLQWj7QEShloI60VoDbRpEkgIgMtBaPtBaFS2htFDIgRWhtDAUUMVoAhhlD5yam3OqmzKY6Ir13psvT34gBvdG7VbnvECj8+bJ/iNEKGLjBqHFtAM9Qpr5t8JztXP1R4m/ymbtbYu0KdQHF0cQr1bsDWDFmtYE3bfvEsXJ7m1xOJUM9QU1PC1zJcpGsenllwqT1yd7DyUfM6yB2H0m+H4ztOC5nsGoHS16zm1yLhR8BBjubDZ6qcocW4ljM3qR0n09vlzbkTyubZmKFZULoyGnVphsudd4O7RgbEHxHGdq5I85GC2lVGHRa1OqQWVHUENYXOV1JGgB32nHcbsOhhcRSzUjWpmpY08xXNYhbF11XVl3T0HsTk7g8CpXC4anSvYEqLu1t2Z2uzeZmpdueeFxuq2UUNopWTbQWjoLQGERRxEFpQ0iC0daK0BhEUcY2BLDFDIFFFFAMUMUBRQxQKNzg7BarUpYpXchQKbJc5QQSUqBb2O8hhxFtxlaXbuJr1GpYFSvRAI5LIrdJrdFLXAUW97Kb3Frb51bHUw1JwxAGW9zuGXW5J3DSUrY+Apq3T0660nCZWLItSm6C5XOpI3XJBBB1OtjacepO719DLc+GkwmN23QxCUHp0q/To/Rl6oGTKoZs7qgB32FhNTszZGMx1Fq+Jr07tUdMjo1Qq1MlcqLmyghgdbXPbul8OMo0aiYuuajAgoriiVpohsWyql+jViFJLEk2GtgANXs7osRUrVKFLEdHmN3SrVw4rcOr0br0hAAF2G6wBmPh396rnJTZjrtOjhqjZ0p1r9dbkZVFZ1vrcB6ai5JIsRwnaJReTPRLtIJSohFGGcAW3EkHjreyt6mXudenw8f1H8+wQQxTo4hBHQQGwR0BgCAiGKAwwRxggSwxQwBFaGKAhDFDAEU1u2+UGEwS5sVXp07i4Um7t+zTF2byE5byo51K9bq4BWoIN9Vgpqtw0U3VB6nwgXPnA28tOm2DRgalWmDVH0KTMtPXsLFrDuDHsmt2K1N6KdKOsoudNWQGwYA78pANuwzn3J2hWxPtTZmqVXpLVZna7MUdRcsd/6PkJesBRyV1wjVB0j0zi8O3AlSVqU/Ap0Z82mOrJqOvRustLK+HxWgTFIUNripRVmtbgVKi3iDNRtDZ9VNa+LqdEAWKKFpLYC5JKdbhuLW7pkYXb9CiGo4hxSdWGVKmhAPBT+kN9iOBA4Sv84G36OIw4wmGqh6tZgGKG4WmrHOWPC+UC3Gc+Y771lrStY7li/+IL7IF6v0uO4BV7DofNrdpnYOTG2hi6CPfrFQd1r+XAjiJ5w27hWwtWkyHULf5j49YTp3ILbJVlBYlaoFRWPBjvv48fWdunrTzda31XbrUUw8DtShWZ6dOqhqUtKlO/XS+7Mm8A8DuPCZkrARQwQBBDFAbaIwwGAwxQmCBLDBDAMUUUBCcs5wucCulY4XZ7KoUWqVwMzZgSGSnfQAaXbXUm1rXNx5fbZODwFR0NqlUjD0j2M9+t5KGbynEEtcA/siWQa5wXdnqO7u5uzsSzHxY6mS06Q8rTNq0bg6eHjMbDPrrwNpVWrmzFsXWSx62Dq28Vam3+mbLl5VbD08FjaZVXwtZ6WY3K2ZNLgakE0gO3WaDkrUK45FVivS06lO439ZD94E1GP5SYvF4d6NdlsHVmGUA5qeXW/bfMT3k8NJjqTikuqtGK5e4LGUF9swroSD1lVatIkdh0ZT3ZfOV7/H8BRzey0qtRyCR1QiDxN7/CaOtsy7Aq5VX1sDpm4i0xqeDqLcKwA1Vja9wN/lJ9uOn3sw2tiXqsz1nBqMym1iAFGYAL2Aaaf1lm5EY5mRsPexVg1Nu83OU/uzQezNUDPVOYsABpawG6bbk3g1XEopZrVFZN+4gZwQe26285csbrs43u3fK1KlZaWPp3SrQQU6rU2ZXAvlR1INxZiVJ7HXsM3PIfnNrJVTDbRcPTchFxBFnQnd0pGjLwzWBG831I1e0aWR9SQtZTSqgccwsxt3g5h3iUpkIbK1rqSp7Lg2Nv74xh3xl/dkeqYpV+bbapxOzqWY3egThn1uepbISTvJQpfvvLRKoQGEwQFBEIYDTGxxggSQxRQDDBDAofO+w9kw6nf7UGHlTqA/zCckrHf3a+mv3TpvPDXGbB0+wVnPn0YHyacwqNZh2H4GbnAyKGIDKO35675jVVyVD2NIqVYUyVN/e008xJFxQrpnUbjbvBg222w2IxeFYcKyr45uqB5kzW7VwRpY3HUCPdxDsLdj5mX4MsOHxDIQynVSGHipuPiJfNvKvt4dQPzjDUaoP2goH8Les5de6wqeVAwT56Sg7j8D+Okbiqe5Ppm3lvb8POPoU8rVaZ0HSOoPgxt8o5GVqz2I/J2W3Z2n++ydMbuSqZVTQDugqFgFZSQykEEcCLEH5SeqPlG718h/fwmhNjXL0lrLe4sxF/W/aQb+pmJyiwLUMQmbLatSpYlcpuMlTTf4qTLnyQ5NrjsNUtUCNTqMjC1zldQUNr9oq+gle5dbNqYalghUcMyUa2FLDdZKhemNfq1bfZkys38pFo5l9plcRiMMTpVp9KvZmpmx8yrfwTr0808kNrey4vDVybLSqgt+w11qfws09KTNUTGwwSBQwRQAYIYoEkMEMBRQwQOR87uIvjqacEwinzZ6mnoonPqh1N+2XbnWP/ybD/lqXzeUmuNfIH7jNzgYe0bsND1hb+kydmIKTZL6FRfhrxmHiyRY94k1epZ1PaNPDSEbStS3y541r4bZVY7xTWi3kURf5mMpyVurfulnRzU2QO2i4qL/ABJp5lZbhM5camSs4kWxVdR+vY+uv3yMYZUqM2pLNuvp5CPxC/nVRv1gWqPBlH4GSYkdYHwMzhNYyNG4lLbpFTFxu4D75k4o2F5h0qotproRpbt7DNC8802IC4ytTLWFXDE/aR1y/wAzes1vPRUFsOlt9XMD4Bh8inpIuQGNCbQRT/m06lLXwD/6Iedio2Qq5ByVcqaAEXYEbvqi0enfdNqLs83uPKej+Re0fadnYWqTdjRCOfr0/wAm/wAVM827N3Gdo5m9oZsPiMOTrRqiqo+rVHD7SMftTF4V0SK8F4LyBXhEbHCAoooLwJIYooBhgigcX51Bbab9+Hpf6pSsQQRfs+R/raXHnQqF9q1V+hRor6qW/wBUplcge8VHmPjNzga2uwuBr7w08+MycTT/ACYP0GPpx+ExMUtMOPymuhAAvv75t1QEuvaAw+X3REDA1LoB2aTp/IXBpiNmYqmR1gtRQeItlqj4icp2W2UlfL0nV+aPF089XCluvVzuF+qEVSe73vOx7JLdaqqbtnZjYd8NmIOei1K4v/ktl49zTDxG9fCWTllTumGfsrNfu6Rc38ysJW8SpOWw1DA24Edh8fujDvyXtCxIuvkJpqlU02v+id/cZuWuRr2WmEaINwRv3zQZsTFumPwdQZQntVNR2nMQjX8mMtfPInUU9tVG+BH3SlthBT6wcBQQ9m4MNxU9svnO2ualU+oaR07etM3LW0vLmFCobBVB13mXnmv2n7PtSjTucmIptQbsu3WQ/vIB9qUnBuVXMSbdhk+BxJWqldanXpVFrKu7WmwZR/CIV6lvFeMRwwDDcRceB3R15kERwjAY68AmCKKBNFEIoBigigcS53adtqlQ2XpcHSqEjfo1RCL8NEEoNbDUty5WPZnt6/2Z0znp2W3teGxIcKHw5om4ut6TM+veRV87HsnOPa6RuANd17H1tbd5zU4GDUw7AglaaqD2knym7X9BvqlT5zAfDbqj1UbL1gLDhroNJlU6mgUJe3pu03mWDHfqvft1/v8AvjLDyOxxXaOFdWZSekW+7/KqfDdNKyuf8r4r/umz2FRc4mg+Ufk6yZhfWzk0zbwDEyZIW0eUjuauFemt6eMYCoDY2WqbArbU+9rp73dJmN5X9tqUx+JuLfnDt/HmHwIm5oVM3pEmrSHObDz/ABmDUr62W17HebCZGLqWFrzCdlG8X0/vfKrW7QoMwJdwTbRRuEv3LPaaYjBuRqz4enUt4pTa47feMo+MNgN1zr3zPxDlsNQvuNBFv2gZUI+HwmbNy/CVocK43MunadQPG5k72N+jUE2OpSw8uMhwSA8SLCZbknQGw7TvMsHpTYVcPhMM4Nw+GpMD23RTeZ15XuQbE7LwN+GGVfJeqvwAlgEgeIY0Qwp0UEUCcQwQyBRRQQKLzzAf4YGy3K4qnlNt1w4PwNpxzD1RuKi/dad/5c7E9u2fXw494gVE1tdqZDAX4XtbznnZKTp7uUj62h9d01iMp6FMfoJffc6nzJkOAqa2J4lfMGMxjobdIXXTcANe86zEKhCpXPZxmGbQkg7/AIiUWBkA1vNtyeAWrobk5WPkwt8bStJXOk3nJ2oOlv8AsE+VRPxkym5pKyuX2x0baLWFjVR6nVtvCKBfzEq9LFFUvbUC3nL9y3UJjaTg2zYQEHv6w+5fWc/VQXdTqquR48TMy31a9mcTKVdmUkkanz/9Qh9f6/fJayADT0mICeOnn9822ixhJa+mo4bpbtk8nnr7Ip16TZmWpUBS2oAdjob9utrcZTa+7Q3PdrOpcztS+CrJb3cQbntzI34TNqOV4A33X07PwmbiCFBNgNL7pG+GyVqqKSuSs6AdmViAD6Q7Ruaeu+x+W+WcD0ZyZomngcGhABTC0VIG4EIt7X75tAZjYUZURfooo9ABJ1MipRDGiEQHQ3jYbwMiK0MUgEUMUATzpyk2acJtDGUSer07OotYBKn5RLd2VgPIz0XONc92FKYzDVwP+LhmpedJy3yrD0EsFAoYfpHNape25F7hxtIdp9aoo4pTLW8SNPQTKoYpx71j32+cZj1LobbxZh4jT8RNDHR9JYOSxJqNYblU/wDkSVD8rpYGx3Eaj1EtvNxQqPjGpVLgVMO5XvZCrC/ZoDGN7pVh5wHK1sG1wPzM3PfdPuJlHNS1R1Nr5i/yl/5yMC6thMw0GGRbi+Xruo3+RlC27h7YysNQSoO/Sxsb3m+rr8bPdnHlA1Qm8x2JBsTu3aX+EVOgQCRrbQWPE9x8ZCaDjRigB4lr28rznWjDWNwRYEHhL/zfbYajSc2GV6ql9OAbKSPJpSKezLi5qaenzly5M4fJhkBUjOrWJ0LKXurW7Df0tGOvVJfJd6V3HH87xVtxxFRx25WYsp9CIMPR6WtQpnXpK9On3Wd1U/OT7XoZKqN+sog991ZkPwCzI5MYbpNo4JP+Zpv5Uz0p/kMeDw78DJVMx1MlUyKnBjgZEpkggPEMbDAyYYopAooooAnPuevACps1a3HDYhH+y96bfFkPlOgzX7e2YuLwtbDOSBWplMwFyp3qwB32IB8oHmjDlRu+M2GEw9Ss2SmjuxtooLHu3bh3zoPKLkBs7Z2AfEH2io1F6ZLNUsWDOqlQq2UA5vHTfMfZvL3Z9BAlDD1V+qFVLn94E+JEXK8SN4zHzVUx/I7F4Kl09TKEc9dQbtSLGwJtoRqNx0v5x3IKrVXaeHBII/KAkb7dG5sfMD0mdyq5wauKo1KFOmtNHGVrm7Edl2GnkD4iVLYG0a1HF0aispKlrG3ajAj4y4TLymVx3+Lu/LbKtLDlh1eiUnS+lN0O7zE5bzl019vpFFQZ6GXRQLkG+tv2pd9qcqaWLwNO6imTnpLnZbEsCQoJtqcmglI50qy2wFVdS1JnvfeCE7JM9yxmKnVcBcvWAva2kwncHiBb+98jrYpmO4Dw/rI0XuJl5RmYSsOkTN1kDqXF9GUEErfvGnnOs47aFHFVaNbD2yPTyAWsVKZrrbgQAs4+F7pY+TNc0+hdrhBWq077lzNTUjXzEXDi/wBFvbSx4Xk8+0SuR6aBEKlyMxW4R1CrcXuXN/CbzklyHrYTGJiK1ag600cLlDBszDLcg6DQtx4zH5AO3teI0bIerfgD2W/6RnQVMzh3xlN9tJ1MkBkCmSLNqyEMlWQIZMsgfDAIYGXDG3izSAxQZoM0AwGDNGloFO53qbNsbE5eDUWPgKqXnnim1ja9vGeiedhc2xsWP/qb0q0zPO6Me7z/ABm8Ways5OoUHS2+P2UT7RTuoGpI7L5Wte/C8hK6e6u68VB2WpTbSwdToOFxff5zeXHZIuXLDAilszDm/Vq1w4BG6wrKV379fhvubSnbSw5UAEWKIDY6HW3+6XzlbWoHZ1JK2UP0tQoM4z9G/uuq3v8A8RADpbKW4mV7a20KeKp0yFyv7MlEkKLMaaCkpvmJvdQTccZyzv8ArcisgDMeyAVNe3wkF7yRBLtlL0o4CWvkzh1r4Goh0ttKhrfUCoppny1EqE33JzbKYejXpte9Svhqii28U2bNrwOoPlLlVjofICk9Kri6bsSaeJ6PXuRz6aN6y9qZWsAjJi66hRZnWu3W3ZumUEDfc3JPZpv4b5akkGYpkimYa1JKtSBmqZMpmCtSTJUkVmAw3mOKkPSQMvPFnkGeDPIJ88WeQZ4M8CYvAXkJeNLSiv8AOViQmyMaT+lSCDxd1UfEzz2RfUW1ndOddWbZGIt+i1Jj4Cot/wAfKcJo1B2TWNZqYOQNewiQM7XB7CCN9tDcSRb9vGRVT3zfhC2njmrursACqBN5N8t9deMOHxQVDb3hfzzWv4WsvoZisJt9q4dVwOz3AF6ntDMe0ioFHwAnDLHfLW2nWPG6RiOE1A4iTbPodLXo0/1lZKf7zAffId83nIjDCptLCrvtUNT9xS4+KiWjrpJGOJ4PhwD4hiR8M3wmzDSPohmzWFwLX9fxMkAiCRWkqtIQJIogTq0mR5jLJFhWUHhzyAR0gzbxQRQDFBFARgMRgJgaLlyL7Mx3/wCWofQXnnRRYz0jytUts/HAbzg61v8AttPOVHrKRxUaeERKKjuPkQYyqvfHIbX9YKom/CMdpcdubNtsHZtYg5lrVV8qzOwP/jX1lOIJNgCSdABO0csNk5diNQG/DUKTf9rLnPpmmFcVjhAsMkBEufNVQzY53tpTw7G/ezKo+GaVClS7Z1Hmt2eEw9XEW1rVMi/sU7i/mxb0E1oXiOEYDHCFSLHiMEesB6yVZGskWQSCGAQwrLhgihBgiigKNMMaYEdekHVkbc6lD4MLH5zzBiEFGtUVKgcU6jIrjQOqkgMBwBAvPUU8uY+nkq1V+jVdfRiIRMwvqshqbo6m9vnInab8I23IvA+0bRw1PgKoqt4U+ub9xy2853HalDpaFal+tpPT/eUj75z/AJoNk6VsY28n2dO7czn+QeRnRWMxFebiCCQQQQbEHeCN4MlpIDvPfNvy4cNtLFlVAHS5bd4UBj5kE+c0hWIMxhZL9xnauS4pjA4UU/d9nS3bci7X773vOGO1gV7Z27klVotgcOcOGFMIVAb3rgkNmtoTmudO2byu0jdCPEiBkizLSVZIojFkyCAVEkUQqJIokDQY7NHBYcohX//Z"/>
          <p:cNvSpPr>
            <a:spLocks noGrp="1" noChangeAspect="1" noChangeArrowheads="1"/>
          </p:cNvSpPr>
          <p:nvPr>
            <p:ph idx="1"/>
          </p:nvPr>
        </p:nvSpPr>
        <p:spPr bwMode="auto">
          <a:xfrm>
            <a:off x="492774" y="1252623"/>
            <a:ext cx="4515712" cy="3435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pl-PL" sz="2400" dirty="0" smtClean="0">
                <a:solidFill>
                  <a:srgbClr val="003366"/>
                </a:solidFill>
                <a:latin typeface="Noto Sans"/>
              </a:rPr>
              <a:t>„Świetne </a:t>
            </a:r>
            <a:r>
              <a:rPr lang="pl-PL" sz="2400" dirty="0">
                <a:solidFill>
                  <a:srgbClr val="003366"/>
                </a:solidFill>
                <a:latin typeface="Noto Sans"/>
              </a:rPr>
              <a:t>pomysły nie rodzą się nagle w genialnych umysłach. Są wynikiem ciężkiej pracy wspomaganej przez zorientowany na człowieka proces twórczy, po którym następują cykle prototypowania, testowania i poprawiania</a:t>
            </a:r>
            <a:r>
              <a:rPr lang="pl-PL" sz="2400" dirty="0" smtClean="0">
                <a:solidFill>
                  <a:srgbClr val="003366"/>
                </a:solidFill>
                <a:latin typeface="Noto Sans"/>
              </a:rPr>
              <a:t>”.</a:t>
            </a:r>
            <a:endParaRPr lang="pl-PL" sz="2400" dirty="0">
              <a:solidFill>
                <a:srgbClr val="003366"/>
              </a:solidFill>
              <a:latin typeface="Noto Sans"/>
            </a:endParaRPr>
          </a:p>
        </p:txBody>
      </p:sp>
      <p:sp>
        <p:nvSpPr>
          <p:cNvPr id="7" name="AutoShape 8" descr="data:image/jpeg;base64,/9j/4AAQSkZJRgABAQAAAQABAAD/2wCEAAkGBxAQDxAQEA8PFRUQDxUPFRUVFRcXFRcYFRgWFhUWFRUYHSggGBolHRUVITEhJSkrLi4uFx8zODMtNygtLisBCgoKDg0OFxAQGS0lHx8tLS0tLS0tLSstLS0xKy0rLS0tLS0tLS0tLS0tLS0tLS0tLS0tLS0tLS0tLS0tLS0tLf/AABEIAQ8AugMBIgACEQEDEQH/xAAcAAABBAMBAAAAAAAAAAAAAAABAAIDBgQFBwj/xABHEAACAQIDAwkEBQoEBgMAAAABAgADEQQSIQUxQQYHEyJRYXGBkRQyobFSYoLB0SMkQlNykqKy4fAVQ8LSM2SDk6PxJXN0/8QAGAEBAQEBAQAAAAAAAAAAAAAAAAECAwT/xAAlEQEBAAIBAwMEAwAAAAAAAAAAAQIRMQMhQRJhcQQTIvAyUbH/2gAMAwEAAhEDEQA/AOk2iAj7Q2laNtHAQgQgQgWijorQGww2htAbaK0daG0BlobQ2itAFoCI+0FpQyG0NooDbRpEfAYDIo60VoDDGESUiNIgR2itHWitCprQ2htDaRDYYbQwBDaECG0BtobQ2itA0vKPlPhNnorYmrlL3yIoLVGtvyqOHebDvlSp88OBLW9mxoF9+Wl8R0kpvPYpG1hc78HSI8M1UfMGUinA7PtfnfwtMfm+Gr1W+uVpJ69Zv4fOVWrzz44vdcNhAt/dIqM37+cfKUXEre3rMZ1Euken+Sm21x+Co4tVy9Kpul75WVirC/EXU69lptrTmHMNtDNhcXhiT+RrrVW/0aq2sPtUyftTqMim2gIj4IDLQWj7QEShloI60VoDbRpEkgIgMtBaPtBaFS2htFDIgRWhtDAUUMVoAhhlD5yam3OqmzKY6Ir13psvT34gBvdG7VbnvECj8+bJ/iNEKGLjBqHFtAM9Qpr5t8JztXP1R4m/ymbtbYu0KdQHF0cQr1bsDWDFmtYE3bfvEsXJ7m1xOJUM9QU1PC1zJcpGsenllwqT1yd7DyUfM6yB2H0m+H4ztOC5nsGoHS16zm1yLhR8BBjubDZ6qcocW4ljM3qR0n09vlzbkTyubZmKFZULoyGnVphsudd4O7RgbEHxHGdq5I85GC2lVGHRa1OqQWVHUENYXOV1JGgB32nHcbsOhhcRSzUjWpmpY08xXNYhbF11XVl3T0HsTk7g8CpXC4anSvYEqLu1t2Z2uzeZmpdueeFxuq2UUNopWTbQWjoLQGERRxEFpQ0iC0daK0BhEUcY2BLDFDIFFFFAMUMUBRQxQKNzg7BarUpYpXchQKbJc5QQSUqBb2O8hhxFtxlaXbuJr1GpYFSvRAI5LIrdJrdFLXAUW97Kb3Frb51bHUw1JwxAGW9zuGXW5J3DSUrY+Apq3T0660nCZWLItSm6C5XOpI3XJBBB1OtjacepO719DLc+GkwmN23QxCUHp0q/To/Rl6oGTKoZs7qgB32FhNTszZGMx1Fq+Jr07tUdMjo1Qq1MlcqLmyghgdbXPbul8OMo0aiYuuajAgoriiVpohsWyql+jViFJLEk2GtgANXs7osRUrVKFLEdHmN3SrVw4rcOr0br0hAAF2G6wBmPh396rnJTZjrtOjhqjZ0p1r9dbkZVFZ1vrcB6ai5JIsRwnaJReTPRLtIJSohFGGcAW3EkHjreyt6mXudenw8f1H8+wQQxTo4hBHQQGwR0BgCAiGKAwwRxggSwxQwBFaGKAhDFDAEU1u2+UGEwS5sVXp07i4Um7t+zTF2byE5byo51K9bq4BWoIN9Vgpqtw0U3VB6nwgXPnA28tOm2DRgalWmDVH0KTMtPXsLFrDuDHsmt2K1N6KdKOsoudNWQGwYA78pANuwzn3J2hWxPtTZmqVXpLVZna7MUdRcsd/6PkJesBRyV1wjVB0j0zi8O3AlSVqU/Ap0Z82mOrJqOvRustLK+HxWgTFIUNripRVmtbgVKi3iDNRtDZ9VNa+LqdEAWKKFpLYC5JKdbhuLW7pkYXb9CiGo4hxSdWGVKmhAPBT+kN9iOBA4Sv84G36OIw4wmGqh6tZgGKG4WmrHOWPC+UC3Gc+Y771lrStY7li/+IL7IF6v0uO4BV7DofNrdpnYOTG2hi6CPfrFQd1r+XAjiJ5w27hWwtWkyHULf5j49YTp3ILbJVlBYlaoFRWPBjvv48fWdunrTzda31XbrUUw8DtShWZ6dOqhqUtKlO/XS+7Mm8A8DuPCZkrARQwQBBDFAbaIwwGAwxQmCBLDBDAMUUUBCcs5wucCulY4XZ7KoUWqVwMzZgSGSnfQAaXbXUm1rXNx5fbZODwFR0NqlUjD0j2M9+t5KGbynEEtcA/siWQa5wXdnqO7u5uzsSzHxY6mS06Q8rTNq0bg6eHjMbDPrrwNpVWrmzFsXWSx62Dq28Vam3+mbLl5VbD08FjaZVXwtZ6WY3K2ZNLgakE0gO3WaDkrUK45FVivS06lO439ZD94E1GP5SYvF4d6NdlsHVmGUA5qeXW/bfMT3k8NJjqTikuqtGK5e4LGUF9swroSD1lVatIkdh0ZT3ZfOV7/H8BRzey0qtRyCR1QiDxN7/CaOtsy7Aq5VX1sDpm4i0xqeDqLcKwA1Vja9wN/lJ9uOn3sw2tiXqsz1nBqMym1iAFGYAL2Aaaf1lm5EY5mRsPexVg1Nu83OU/uzQezNUDPVOYsABpawG6bbk3g1XEopZrVFZN+4gZwQe26285csbrs43u3fK1KlZaWPp3SrQQU6rU2ZXAvlR1INxZiVJ7HXsM3PIfnNrJVTDbRcPTchFxBFnQnd0pGjLwzWBG831I1e0aWR9SQtZTSqgccwsxt3g5h3iUpkIbK1rqSp7Lg2Nv74xh3xl/dkeqYpV+bbapxOzqWY3egThn1uepbISTvJQpfvvLRKoQGEwQFBEIYDTGxxggSQxRQDDBDAofO+w9kw6nf7UGHlTqA/zCckrHf3a+mv3TpvPDXGbB0+wVnPn0YHyacwqNZh2H4GbnAyKGIDKO35675jVVyVD2NIqVYUyVN/e008xJFxQrpnUbjbvBg222w2IxeFYcKyr45uqB5kzW7VwRpY3HUCPdxDsLdj5mX4MsOHxDIQynVSGHipuPiJfNvKvt4dQPzjDUaoP2goH8Les5de6wqeVAwT56Sg7j8D+Okbiqe5Ppm3lvb8POPoU8rVaZ0HSOoPgxt8o5GVqz2I/J2W3Z2n++ydMbuSqZVTQDugqFgFZSQykEEcCLEH5SeqPlG718h/fwmhNjXL0lrLe4sxF/W/aQb+pmJyiwLUMQmbLatSpYlcpuMlTTf4qTLnyQ5NrjsNUtUCNTqMjC1zldQUNr9oq+gle5dbNqYalghUcMyUa2FLDdZKhemNfq1bfZkys38pFo5l9plcRiMMTpVp9KvZmpmx8yrfwTr0808kNrey4vDVybLSqgt+w11qfws09KTNUTGwwSBQwRQAYIYoEkMEMBRQwQOR87uIvjqacEwinzZ6mnoonPqh1N+2XbnWP/ybD/lqXzeUmuNfIH7jNzgYe0bsND1hb+kydmIKTZL6FRfhrxmHiyRY94k1epZ1PaNPDSEbStS3y541r4bZVY7xTWi3kURf5mMpyVurfulnRzU2QO2i4qL/ABJp5lZbhM5camSs4kWxVdR+vY+uv3yMYZUqM2pLNuvp5CPxC/nVRv1gWqPBlH4GSYkdYHwMzhNYyNG4lLbpFTFxu4D75k4o2F5h0qotproRpbt7DNC8802IC4ytTLWFXDE/aR1y/wAzes1vPRUFsOlt9XMD4Bh8inpIuQGNCbQRT/m06lLXwD/6Iedio2Qq5ByVcqaAEXYEbvqi0enfdNqLs83uPKej+Re0fadnYWqTdjRCOfr0/wAm/wAVM827N3Gdo5m9oZsPiMOTrRqiqo+rVHD7SMftTF4V0SK8F4LyBXhEbHCAoooLwJIYooBhgigcX51Bbab9+Hpf6pSsQQRfs+R/raXHnQqF9q1V+hRor6qW/wBUplcge8VHmPjNzga2uwuBr7w08+MycTT/ACYP0GPpx+ExMUtMOPymuhAAvv75t1QEuvaAw+X3REDA1LoB2aTp/IXBpiNmYqmR1gtRQeItlqj4icp2W2UlfL0nV+aPF089XCluvVzuF+qEVSe73vOx7JLdaqqbtnZjYd8NmIOei1K4v/ktl49zTDxG9fCWTllTumGfsrNfu6Rc38ysJW8SpOWw1DA24Edh8fujDvyXtCxIuvkJpqlU02v+id/cZuWuRr2WmEaINwRv3zQZsTFumPwdQZQntVNR2nMQjX8mMtfPInUU9tVG+BH3SlthBT6wcBQQ9m4MNxU9svnO2ualU+oaR07etM3LW0vLmFCobBVB13mXnmv2n7PtSjTucmIptQbsu3WQ/vIB9qUnBuVXMSbdhk+BxJWqldanXpVFrKu7WmwZR/CIV6lvFeMRwwDDcRceB3R15kERwjAY68AmCKKBNFEIoBigigcS53adtqlQ2XpcHSqEjfo1RCL8NEEoNbDUty5WPZnt6/2Z0znp2W3teGxIcKHw5om4ut6TM+veRV87HsnOPa6RuANd17H1tbd5zU4GDUw7AglaaqD2knym7X9BvqlT5zAfDbqj1UbL1gLDhroNJlU6mgUJe3pu03mWDHfqvft1/v8AvjLDyOxxXaOFdWZSekW+7/KqfDdNKyuf8r4r/umz2FRc4mg+Ufk6yZhfWzk0zbwDEyZIW0eUjuauFemt6eMYCoDY2WqbArbU+9rp73dJmN5X9tqUx+JuLfnDt/HmHwIm5oVM3pEmrSHObDz/ABmDUr62W17HebCZGLqWFrzCdlG8X0/vfKrW7QoMwJdwTbRRuEv3LPaaYjBuRqz4enUt4pTa47feMo+MNgN1zr3zPxDlsNQvuNBFv2gZUI+HwmbNy/CVocK43MunadQPG5k72N+jUE2OpSw8uMhwSA8SLCZbknQGw7TvMsHpTYVcPhMM4Nw+GpMD23RTeZ15XuQbE7LwN+GGVfJeqvwAlgEgeIY0Qwp0UEUCcQwQyBRRQQKLzzAf4YGy3K4qnlNt1w4PwNpxzD1RuKi/dad/5c7E9u2fXw494gVE1tdqZDAX4XtbznnZKTp7uUj62h9d01iMp6FMfoJffc6nzJkOAqa2J4lfMGMxjobdIXXTcANe86zEKhCpXPZxmGbQkg7/AIiUWBkA1vNtyeAWrobk5WPkwt8bStJXOk3nJ2oOlv8AsE+VRPxkym5pKyuX2x0baLWFjVR6nVtvCKBfzEq9LFFUvbUC3nL9y3UJjaTg2zYQEHv6w+5fWc/VQXdTqquR48TMy31a9mcTKVdmUkkanz/9Qh9f6/fJayADT0mICeOnn9822ixhJa+mo4bpbtk8nnr7Ip16TZmWpUBS2oAdjob9utrcZTa+7Q3PdrOpcztS+CrJb3cQbntzI34TNqOV4A33X07PwmbiCFBNgNL7pG+GyVqqKSuSs6AdmViAD6Q7Ruaeu+x+W+WcD0ZyZomngcGhABTC0VIG4EIt7X75tAZjYUZURfooo9ABJ1MipRDGiEQHQ3jYbwMiK0MUgEUMUATzpyk2acJtDGUSer07OotYBKn5RLd2VgPIz0XONc92FKYzDVwP+LhmpedJy3yrD0EsFAoYfpHNape25F7hxtIdp9aoo4pTLW8SNPQTKoYpx71j32+cZj1LobbxZh4jT8RNDHR9JYOSxJqNYblU/wDkSVD8rpYGx3Eaj1EtvNxQqPjGpVLgVMO5XvZCrC/ZoDGN7pVh5wHK1sG1wPzM3PfdPuJlHNS1R1Nr5i/yl/5yMC6thMw0GGRbi+Xruo3+RlC27h7YysNQSoO/Sxsb3m+rr8bPdnHlA1Qm8x2JBsTu3aX+EVOgQCRrbQWPE9x8ZCaDjRigB4lr28rznWjDWNwRYEHhL/zfbYajSc2GV6ql9OAbKSPJpSKezLi5qaenzly5M4fJhkBUjOrWJ0LKXurW7Df0tGOvVJfJd6V3HH87xVtxxFRx25WYsp9CIMPR6WtQpnXpK9On3Wd1U/OT7XoZKqN+sog991ZkPwCzI5MYbpNo4JP+Zpv5Uz0p/kMeDw78DJVMx1MlUyKnBjgZEpkggPEMbDAyYYopAooooAnPuevACps1a3HDYhH+y96bfFkPlOgzX7e2YuLwtbDOSBWplMwFyp3qwB32IB8oHmjDlRu+M2GEw9Ss2SmjuxtooLHu3bh3zoPKLkBs7Z2AfEH2io1F6ZLNUsWDOqlQq2UA5vHTfMfZvL3Z9BAlDD1V+qFVLn94E+JEXK8SN4zHzVUx/I7F4Kl09TKEc9dQbtSLGwJtoRqNx0v5x3IKrVXaeHBII/KAkb7dG5sfMD0mdyq5wauKo1KFOmtNHGVrm7Edl2GnkD4iVLYG0a1HF0aispKlrG3ajAj4y4TLymVx3+Lu/LbKtLDlh1eiUnS+lN0O7zE5bzl019vpFFQZ6GXRQLkG+tv2pd9qcqaWLwNO6imTnpLnZbEsCQoJtqcmglI50qy2wFVdS1JnvfeCE7JM9yxmKnVcBcvWAva2kwncHiBb+98jrYpmO4Dw/rI0XuJl5RmYSsOkTN1kDqXF9GUEErfvGnnOs47aFHFVaNbD2yPTyAWsVKZrrbgQAs4+F7pY+TNc0+hdrhBWq077lzNTUjXzEXDi/wBFvbSx4Xk8+0SuR6aBEKlyMxW4R1CrcXuXN/CbzklyHrYTGJiK1ag600cLlDBszDLcg6DQtx4zH5AO3teI0bIerfgD2W/6RnQVMzh3xlN9tJ1MkBkCmSLNqyEMlWQIZMsgfDAIYGXDG3izSAxQZoM0AwGDNGloFO53qbNsbE5eDUWPgKqXnnim1ja9vGeiedhc2xsWP/qb0q0zPO6Me7z/ABm8Ways5OoUHS2+P2UT7RTuoGpI7L5Wte/C8hK6e6u68VB2WpTbSwdToOFxff5zeXHZIuXLDAilszDm/Vq1w4BG6wrKV379fhvubSnbSw5UAEWKIDY6HW3+6XzlbWoHZ1JK2UP0tQoM4z9G/uuq3v8A8RADpbKW4mV7a20KeKp0yFyv7MlEkKLMaaCkpvmJvdQTccZyzv8ArcisgDMeyAVNe3wkF7yRBLtlL0o4CWvkzh1r4Goh0ttKhrfUCoppny1EqE33JzbKYejXpte9Svhqii28U2bNrwOoPlLlVjofICk9Kri6bsSaeJ6PXuRz6aN6y9qZWsAjJi66hRZnWu3W3ZumUEDfc3JPZpv4b5akkGYpkimYa1JKtSBmqZMpmCtSTJUkVmAw3mOKkPSQMvPFnkGeDPIJ88WeQZ4M8CYvAXkJeNLSiv8AOViQmyMaT+lSCDxd1UfEzz2RfUW1ndOddWbZGIt+i1Jj4Cot/wAfKcJo1B2TWNZqYOQNewiQM7XB7CCN9tDcSRb9vGRVT3zfhC2njmrursACqBN5N8t9deMOHxQVDb3hfzzWv4WsvoZisJt9q4dVwOz3AF6ntDMe0ioFHwAnDLHfLW2nWPG6RiOE1A4iTbPodLXo0/1lZKf7zAffId83nIjDCptLCrvtUNT9xS4+KiWjrpJGOJ4PhwD4hiR8M3wmzDSPohmzWFwLX9fxMkAiCRWkqtIQJIogTq0mR5jLJFhWUHhzyAR0gzbxQRQDFBFARgMRgJgaLlyL7Mx3/wCWofQXnnRRYz0jytUts/HAbzg61v8AttPOVHrKRxUaeERKKjuPkQYyqvfHIbX9YKom/CMdpcdubNtsHZtYg5lrVV8qzOwP/jX1lOIJNgCSdABO0csNk5diNQG/DUKTf9rLnPpmmFcVjhAsMkBEufNVQzY53tpTw7G/ezKo+GaVClS7Z1Hmt2eEw9XEW1rVMi/sU7i/mxb0E1oXiOEYDHCFSLHiMEesB6yVZGskWQSCGAQwrLhgihBgiigKNMMaYEdekHVkbc6lD4MLH5zzBiEFGtUVKgcU6jIrjQOqkgMBwBAvPUU8uY+nkq1V+jVdfRiIRMwvqshqbo6m9vnInab8I23IvA+0bRw1PgKoqt4U+ub9xy2853HalDpaFal+tpPT/eUj75z/AJoNk6VsY28n2dO7czn+QeRnRWMxFebiCCQQQQbEHeCN4MlpIDvPfNvy4cNtLFlVAHS5bd4UBj5kE+c0hWIMxhZL9xnauS4pjA4UU/d9nS3bci7X773vOGO1gV7Z27klVotgcOcOGFMIVAb3rgkNmtoTmudO2byu0jdCPEiBkizLSVZIojFkyCAVEkUQqJIokDQY7NHBYcohX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8" name="AutoShape 10" descr="data:image/jpeg;base64,/9j/4AAQSkZJRgABAQAAAQABAAD/2wCEAAkGBxAQDxAQEA8PFRUQDxUPFRUVFRcXFRcYFRgWFhUWFRUYHSggGBolHRUVITEhJSkrLi4uFx8zODMtNygtLisBCgoKDg0OFxAQGS0lHx8tLS0tLS0tLSstLS0xKy0rLS0tLS0tLS0tLS0tLS0tLS0tLS0tLS0tLS0tLS0tLS0tLf/AABEIAQ8AugMBIgACEQEDEQH/xAAcAAABBAMBAAAAAAAAAAAAAAABAAIDBgQFBwj/xABHEAACAQIDAwkEBQoEBgMAAAABAgADEQQSIQUxQQYHEyJRYXGBkRQyobFSYoLB0SMkQlNykqKy4fAVQ8LSM2SDk6PxJXN0/8QAGAEBAQEBAQAAAAAAAAAAAAAAAAECAwT/xAAlEQEBAAIBAwMEAwAAAAAAAAAAAQIRMQMhQRJhcQQTIvAyUbH/2gAMAwEAAhEDEQA/AOk2iAj7Q2laNtHAQgQgQgWijorQGww2htAbaK0daG0BlobQ2itAFoCI+0FpQyG0NooDbRpEfAYDIo60VoDDGESUiNIgR2itHWitCprQ2htDaRDYYbQwBDaECG0BtobQ2itA0vKPlPhNnorYmrlL3yIoLVGtvyqOHebDvlSp88OBLW9mxoF9+Wl8R0kpvPYpG1hc78HSI8M1UfMGUinA7PtfnfwtMfm+Gr1W+uVpJ69Zv4fOVWrzz44vdcNhAt/dIqM37+cfKUXEre3rMZ1Euken+Sm21x+Co4tVy9Kpul75WVirC/EXU69lptrTmHMNtDNhcXhiT+RrrVW/0aq2sPtUyftTqMim2gIj4IDLQWj7QEShloI60VoDbRpEkgIgMtBaPtBaFS2htFDIgRWhtDAUUMVoAhhlD5yam3OqmzKY6Ir13psvT34gBvdG7VbnvECj8+bJ/iNEKGLjBqHFtAM9Qpr5t8JztXP1R4m/ymbtbYu0KdQHF0cQr1bsDWDFmtYE3bfvEsXJ7m1xOJUM9QU1PC1zJcpGsenllwqT1yd7DyUfM6yB2H0m+H4ztOC5nsGoHS16zm1yLhR8BBjubDZ6qcocW4ljM3qR0n09vlzbkTyubZmKFZULoyGnVphsudd4O7RgbEHxHGdq5I85GC2lVGHRa1OqQWVHUENYXOV1JGgB32nHcbsOhhcRSzUjWpmpY08xXNYhbF11XVl3T0HsTk7g8CpXC4anSvYEqLu1t2Z2uzeZmpdueeFxuq2UUNopWTbQWjoLQGERRxEFpQ0iC0daK0BhEUcY2BLDFDIFFFFAMUMUBRQxQKNzg7BarUpYpXchQKbJc5QQSUqBb2O8hhxFtxlaXbuJr1GpYFSvRAI5LIrdJrdFLXAUW97Kb3Frb51bHUw1JwxAGW9zuGXW5J3DSUrY+Apq3T0660nCZWLItSm6C5XOpI3XJBBB1OtjacepO719DLc+GkwmN23QxCUHp0q/To/Rl6oGTKoZs7qgB32FhNTszZGMx1Fq+Jr07tUdMjo1Qq1MlcqLmyghgdbXPbul8OMo0aiYuuajAgoriiVpohsWyql+jViFJLEk2GtgANXs7osRUrVKFLEdHmN3SrVw4rcOr0br0hAAF2G6wBmPh396rnJTZjrtOjhqjZ0p1r9dbkZVFZ1vrcB6ai5JIsRwnaJReTPRLtIJSohFGGcAW3EkHjreyt6mXudenw8f1H8+wQQxTo4hBHQQGwR0BgCAiGKAwwRxggSwxQwBFaGKAhDFDAEU1u2+UGEwS5sVXp07i4Um7t+zTF2byE5byo51K9bq4BWoIN9Vgpqtw0U3VB6nwgXPnA28tOm2DRgalWmDVH0KTMtPXsLFrDuDHsmt2K1N6KdKOsoudNWQGwYA78pANuwzn3J2hWxPtTZmqVXpLVZna7MUdRcsd/6PkJesBRyV1wjVB0j0zi8O3AlSVqU/Ap0Z82mOrJqOvRustLK+HxWgTFIUNripRVmtbgVKi3iDNRtDZ9VNa+LqdEAWKKFpLYC5JKdbhuLW7pkYXb9CiGo4hxSdWGVKmhAPBT+kN9iOBA4Sv84G36OIw4wmGqh6tZgGKG4WmrHOWPC+UC3Gc+Y771lrStY7li/+IL7IF6v0uO4BV7DofNrdpnYOTG2hi6CPfrFQd1r+XAjiJ5w27hWwtWkyHULf5j49YTp3ILbJVlBYlaoFRWPBjvv48fWdunrTzda31XbrUUw8DtShWZ6dOqhqUtKlO/XS+7Mm8A8DuPCZkrARQwQBBDFAbaIwwGAwxQmCBLDBDAMUUUBCcs5wucCulY4XZ7KoUWqVwMzZgSGSnfQAaXbXUm1rXNx5fbZODwFR0NqlUjD0j2M9+t5KGbynEEtcA/siWQa5wXdnqO7u5uzsSzHxY6mS06Q8rTNq0bg6eHjMbDPrrwNpVWrmzFsXWSx62Dq28Vam3+mbLl5VbD08FjaZVXwtZ6WY3K2ZNLgakE0gO3WaDkrUK45FVivS06lO439ZD94E1GP5SYvF4d6NdlsHVmGUA5qeXW/bfMT3k8NJjqTikuqtGK5e4LGUF9swroSD1lVatIkdh0ZT3ZfOV7/H8BRzey0qtRyCR1QiDxN7/CaOtsy7Aq5VX1sDpm4i0xqeDqLcKwA1Vja9wN/lJ9uOn3sw2tiXqsz1nBqMym1iAFGYAL2Aaaf1lm5EY5mRsPexVg1Nu83OU/uzQezNUDPVOYsABpawG6bbk3g1XEopZrVFZN+4gZwQe26285csbrs43u3fK1KlZaWPp3SrQQU6rU2ZXAvlR1INxZiVJ7HXsM3PIfnNrJVTDbRcPTchFxBFnQnd0pGjLwzWBG831I1e0aWR9SQtZTSqgccwsxt3g5h3iUpkIbK1rqSp7Lg2Nv74xh3xl/dkeqYpV+bbapxOzqWY3egThn1uepbISTvJQpfvvLRKoQGEwQFBEIYDTGxxggSQxRQDDBDAofO+w9kw6nf7UGHlTqA/zCckrHf3a+mv3TpvPDXGbB0+wVnPn0YHyacwqNZh2H4GbnAyKGIDKO35675jVVyVD2NIqVYUyVN/e008xJFxQrpnUbjbvBg222w2IxeFYcKyr45uqB5kzW7VwRpY3HUCPdxDsLdj5mX4MsOHxDIQynVSGHipuPiJfNvKvt4dQPzjDUaoP2goH8Les5de6wqeVAwT56Sg7j8D+Okbiqe5Ppm3lvb8POPoU8rVaZ0HSOoPgxt8o5GVqz2I/J2W3Z2n++ydMbuSqZVTQDugqFgFZSQykEEcCLEH5SeqPlG718h/fwmhNjXL0lrLe4sxF/W/aQb+pmJyiwLUMQmbLatSpYlcpuMlTTf4qTLnyQ5NrjsNUtUCNTqMjC1zldQUNr9oq+gle5dbNqYalghUcMyUa2FLDdZKhemNfq1bfZkys38pFo5l9plcRiMMTpVp9KvZmpmx8yrfwTr0808kNrey4vDVybLSqgt+w11qfws09KTNUTGwwSBQwRQAYIYoEkMEMBRQwQOR87uIvjqacEwinzZ6mnoonPqh1N+2XbnWP/ybD/lqXzeUmuNfIH7jNzgYe0bsND1hb+kydmIKTZL6FRfhrxmHiyRY94k1epZ1PaNPDSEbStS3y541r4bZVY7xTWi3kURf5mMpyVurfulnRzU2QO2i4qL/ABJp5lZbhM5camSs4kWxVdR+vY+uv3yMYZUqM2pLNuvp5CPxC/nVRv1gWqPBlH4GSYkdYHwMzhNYyNG4lLbpFTFxu4D75k4o2F5h0qotproRpbt7DNC8802IC4ytTLWFXDE/aR1y/wAzes1vPRUFsOlt9XMD4Bh8inpIuQGNCbQRT/m06lLXwD/6Iedio2Qq5ByVcqaAEXYEbvqi0enfdNqLs83uPKej+Re0fadnYWqTdjRCOfr0/wAm/wAVM827N3Gdo5m9oZsPiMOTrRqiqo+rVHD7SMftTF4V0SK8F4LyBXhEbHCAoooLwJIYooBhgigcX51Bbab9+Hpf6pSsQQRfs+R/raXHnQqF9q1V+hRor6qW/wBUplcge8VHmPjNzga2uwuBr7w08+MycTT/ACYP0GPpx+ExMUtMOPymuhAAvv75t1QEuvaAw+X3REDA1LoB2aTp/IXBpiNmYqmR1gtRQeItlqj4icp2W2UlfL0nV+aPF089XCluvVzuF+qEVSe73vOx7JLdaqqbtnZjYd8NmIOei1K4v/ktl49zTDxG9fCWTllTumGfsrNfu6Rc38ysJW8SpOWw1DA24Edh8fujDvyXtCxIuvkJpqlU02v+id/cZuWuRr2WmEaINwRv3zQZsTFumPwdQZQntVNR2nMQjX8mMtfPInUU9tVG+BH3SlthBT6wcBQQ9m4MNxU9svnO2ualU+oaR07etM3LW0vLmFCobBVB13mXnmv2n7PtSjTucmIptQbsu3WQ/vIB9qUnBuVXMSbdhk+BxJWqldanXpVFrKu7WmwZR/CIV6lvFeMRwwDDcRceB3R15kERwjAY68AmCKKBNFEIoBigigcS53adtqlQ2XpcHSqEjfo1RCL8NEEoNbDUty5WPZnt6/2Z0znp2W3teGxIcKHw5om4ut6TM+veRV87HsnOPa6RuANd17H1tbd5zU4GDUw7AglaaqD2knym7X9BvqlT5zAfDbqj1UbL1gLDhroNJlU6mgUJe3pu03mWDHfqvft1/v8AvjLDyOxxXaOFdWZSekW+7/KqfDdNKyuf8r4r/umz2FRc4mg+Ufk6yZhfWzk0zbwDEyZIW0eUjuauFemt6eMYCoDY2WqbArbU+9rp73dJmN5X9tqUx+JuLfnDt/HmHwIm5oVM3pEmrSHObDz/ABmDUr62W17HebCZGLqWFrzCdlG8X0/vfKrW7QoMwJdwTbRRuEv3LPaaYjBuRqz4enUt4pTa47feMo+MNgN1zr3zPxDlsNQvuNBFv2gZUI+HwmbNy/CVocK43MunadQPG5k72N+jUE2OpSw8uMhwSA8SLCZbknQGw7TvMsHpTYVcPhMM4Nw+GpMD23RTeZ15XuQbE7LwN+GGVfJeqvwAlgEgeIY0Qwp0UEUCcQwQyBRRQQKLzzAf4YGy3K4qnlNt1w4PwNpxzD1RuKi/dad/5c7E9u2fXw494gVE1tdqZDAX4XtbznnZKTp7uUj62h9d01iMp6FMfoJffc6nzJkOAqa2J4lfMGMxjobdIXXTcANe86zEKhCpXPZxmGbQkg7/AIiUWBkA1vNtyeAWrobk5WPkwt8bStJXOk3nJ2oOlv8AsE+VRPxkym5pKyuX2x0baLWFjVR6nVtvCKBfzEq9LFFUvbUC3nL9y3UJjaTg2zYQEHv6w+5fWc/VQXdTqquR48TMy31a9mcTKVdmUkkanz/9Qh9f6/fJayADT0mICeOnn9822ixhJa+mo4bpbtk8nnr7Ip16TZmWpUBS2oAdjob9utrcZTa+7Q3PdrOpcztS+CrJb3cQbntzI34TNqOV4A33X07PwmbiCFBNgNL7pG+GyVqqKSuSs6AdmViAD6Q7Ruaeu+x+W+WcD0ZyZomngcGhABTC0VIG4EIt7X75tAZjYUZURfooo9ABJ1MipRDGiEQHQ3jYbwMiK0MUgEUMUATzpyk2acJtDGUSer07OotYBKn5RLd2VgPIz0XONc92FKYzDVwP+LhmpedJy3yrD0EsFAoYfpHNape25F7hxtIdp9aoo4pTLW8SNPQTKoYpx71j32+cZj1LobbxZh4jT8RNDHR9JYOSxJqNYblU/wDkSVD8rpYGx3Eaj1EtvNxQqPjGpVLgVMO5XvZCrC/ZoDGN7pVh5wHK1sG1wPzM3PfdPuJlHNS1R1Nr5i/yl/5yMC6thMw0GGRbi+Xruo3+RlC27h7YysNQSoO/Sxsb3m+rr8bPdnHlA1Qm8x2JBsTu3aX+EVOgQCRrbQWPE9x8ZCaDjRigB4lr28rznWjDWNwRYEHhL/zfbYajSc2GV6ql9OAbKSPJpSKezLi5qaenzly5M4fJhkBUjOrWJ0LKXurW7Df0tGOvVJfJd6V3HH87xVtxxFRx25WYsp9CIMPR6WtQpnXpK9On3Wd1U/OT7XoZKqN+sog991ZkPwCzI5MYbpNo4JP+Zpv5Uz0p/kMeDw78DJVMx1MlUyKnBjgZEpkggPEMbDAyYYopAooooAnPuevACps1a3HDYhH+y96bfFkPlOgzX7e2YuLwtbDOSBWplMwFyp3qwB32IB8oHmjDlRu+M2GEw9Ss2SmjuxtooLHu3bh3zoPKLkBs7Z2AfEH2io1F6ZLNUsWDOqlQq2UA5vHTfMfZvL3Z9BAlDD1V+qFVLn94E+JEXK8SN4zHzVUx/I7F4Kl09TKEc9dQbtSLGwJtoRqNx0v5x3IKrVXaeHBII/KAkb7dG5sfMD0mdyq5wauKo1KFOmtNHGVrm7Edl2GnkD4iVLYG0a1HF0aispKlrG3ajAj4y4TLymVx3+Lu/LbKtLDlh1eiUnS+lN0O7zE5bzl019vpFFQZ6GXRQLkG+tv2pd9qcqaWLwNO6imTnpLnZbEsCQoJtqcmglI50qy2wFVdS1JnvfeCE7JM9yxmKnVcBcvWAva2kwncHiBb+98jrYpmO4Dw/rI0XuJl5RmYSsOkTN1kDqXF9GUEErfvGnnOs47aFHFVaNbD2yPTyAWsVKZrrbgQAs4+F7pY+TNc0+hdrhBWq077lzNTUjXzEXDi/wBFvbSx4Xk8+0SuR6aBEKlyMxW4R1CrcXuXN/CbzklyHrYTGJiK1ag600cLlDBszDLcg6DQtx4zH5AO3teI0bIerfgD2W/6RnQVMzh3xlN9tJ1MkBkCmSLNqyEMlWQIZMsgfDAIYGXDG3izSAxQZoM0AwGDNGloFO53qbNsbE5eDUWPgKqXnnim1ja9vGeiedhc2xsWP/qb0q0zPO6Me7z/ABm8Ways5OoUHS2+P2UT7RTuoGpI7L5Wte/C8hK6e6u68VB2WpTbSwdToOFxff5zeXHZIuXLDAilszDm/Vq1w4BG6wrKV379fhvubSnbSw5UAEWKIDY6HW3+6XzlbWoHZ1JK2UP0tQoM4z9G/uuq3v8A8RADpbKW4mV7a20KeKp0yFyv7MlEkKLMaaCkpvmJvdQTccZyzv8ArcisgDMeyAVNe3wkF7yRBLtlL0o4CWvkzh1r4Goh0ttKhrfUCoppny1EqE33JzbKYejXpte9Svhqii28U2bNrwOoPlLlVjofICk9Kri6bsSaeJ6PXuRz6aN6y9qZWsAjJi66hRZnWu3W3ZumUEDfc3JPZpv4b5akkGYpkimYa1JKtSBmqZMpmCtSTJUkVmAw3mOKkPSQMvPFnkGeDPIJ88WeQZ4M8CYvAXkJeNLSiv8AOViQmyMaT+lSCDxd1UfEzz2RfUW1ndOddWbZGIt+i1Jj4Cot/wAfKcJo1B2TWNZqYOQNewiQM7XB7CCN9tDcSRb9vGRVT3zfhC2njmrursACqBN5N8t9deMOHxQVDb3hfzzWv4WsvoZisJt9q4dVwOz3AF6ntDMe0ioFHwAnDLHfLW2nWPG6RiOE1A4iTbPodLXo0/1lZKf7zAffId83nIjDCptLCrvtUNT9xS4+KiWjrpJGOJ4PhwD4hiR8M3wmzDSPohmzWFwLX9fxMkAiCRWkqtIQJIogTq0mR5jLJFhWUHhzyAR0gzbxQRQDFBFARgMRgJgaLlyL7Mx3/wCWofQXnnRRYz0jytUts/HAbzg61v8AttPOVHrKRxUaeERKKjuPkQYyqvfHIbX9YKom/CMdpcdubNtsHZtYg5lrVV8qzOwP/jX1lOIJNgCSdABO0csNk5diNQG/DUKTf9rLnPpmmFcVjhAsMkBEufNVQzY53tpTw7G/ezKo+GaVClS7Z1Hmt2eEw9XEW1rVMi/sU7i/mxb0E1oXiOEYDHCFSLHiMEesB6yVZGskWQSCGAQwrLhgihBgiigKNMMaYEdekHVkbc6lD4MLH5zzBiEFGtUVKgcU6jIrjQOqkgMBwBAvPUU8uY+nkq1V+jVdfRiIRMwvqshqbo6m9vnInab8I23IvA+0bRw1PgKoqt4U+ub9xy2853HalDpaFal+tpPT/eUj75z/AJoNk6VsY28n2dO7czn+QeRnRWMxFebiCCQQQQbEHeCN4MlpIDvPfNvy4cNtLFlVAHS5bd4UBj5kE+c0hWIMxhZL9xnauS4pjA4UU/d9nS3bci7X773vOGO1gV7Z27klVotgcOcOGFMIVAb3rgkNmtoTmudO2byu0jdCPEiBkizLSVZIojFkyCAVEkUQqJIokDQY7NHBYcohX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9" name="AutoShape 12" descr="data:image/jpeg;base64,/9j/4AAQSkZJRgABAQAAAQABAAD/2wCEAAkGBxAQDxAQEA8PFRUQDxUPFRUVFRcXFRcYFRgWFhUWFRUYHSggGBolHRUVITEhJSkrLi4uFx8zODMtNygtLisBCgoKDg0OFxAQGS0lHx8tLS0tLS0tLSstLS0xKy0rLS0tLS0tLS0tLS0tLS0tLS0tLS0tLS0tLS0tLS0tLS0tLf/AABEIAQ8AugMBIgACEQEDEQH/xAAcAAABBAMBAAAAAAAAAAAAAAABAAIDBgQFBwj/xABHEAACAQIDAwkEBQoEBgMAAAABAgADEQQSIQUxQQYHEyJRYXGBkRQyobFSYoLB0SMkQlNykqKy4fAVQ8LSM2SDk6PxJXN0/8QAGAEBAQEBAQAAAAAAAAAAAAAAAAECAwT/xAAlEQEBAAIBAwMEAwAAAAAAAAAAAQIRMQMhQRJhcQQTIvAyUbH/2gAMAwEAAhEDEQA/AOk2iAj7Q2laNtHAQgQgQgWijorQGww2htAbaK0daG0BlobQ2itAFoCI+0FpQyG0NooDbRpEfAYDIo60VoDDGESUiNIgR2itHWitCprQ2htDaRDYYbQwBDaECG0BtobQ2itA0vKPlPhNnorYmrlL3yIoLVGtvyqOHebDvlSp88OBLW9mxoF9+Wl8R0kpvPYpG1hc78HSI8M1UfMGUinA7PtfnfwtMfm+Gr1W+uVpJ69Zv4fOVWrzz44vdcNhAt/dIqM37+cfKUXEre3rMZ1Euken+Sm21x+Co4tVy9Kpul75WVirC/EXU69lptrTmHMNtDNhcXhiT+RrrVW/0aq2sPtUyftTqMim2gIj4IDLQWj7QEShloI60VoDbRpEkgIgMtBaPtBaFS2htFDIgRWhtDAUUMVoAhhlD5yam3OqmzKY6Ir13psvT34gBvdG7VbnvECj8+bJ/iNEKGLjBqHFtAM9Qpr5t8JztXP1R4m/ymbtbYu0KdQHF0cQr1bsDWDFmtYE3bfvEsXJ7m1xOJUM9QU1PC1zJcpGsenllwqT1yd7DyUfM6yB2H0m+H4ztOC5nsGoHS16zm1yLhR8BBjubDZ6qcocW4ljM3qR0n09vlzbkTyubZmKFZULoyGnVphsudd4O7RgbEHxHGdq5I85GC2lVGHRa1OqQWVHUENYXOV1JGgB32nHcbsOhhcRSzUjWpmpY08xXNYhbF11XVl3T0HsTk7g8CpXC4anSvYEqLu1t2Z2uzeZmpdueeFxuq2UUNopWTbQWjoLQGERRxEFpQ0iC0daK0BhEUcY2BLDFDIFFFFAMUMUBRQxQKNzg7BarUpYpXchQKbJc5QQSUqBb2O8hhxFtxlaXbuJr1GpYFSvRAI5LIrdJrdFLXAUW97Kb3Frb51bHUw1JwxAGW9zuGXW5J3DSUrY+Apq3T0660nCZWLItSm6C5XOpI3XJBBB1OtjacepO719DLc+GkwmN23QxCUHp0q/To/Rl6oGTKoZs7qgB32FhNTszZGMx1Fq+Jr07tUdMjo1Qq1MlcqLmyghgdbXPbul8OMo0aiYuuajAgoriiVpohsWyql+jViFJLEk2GtgANXs7osRUrVKFLEdHmN3SrVw4rcOr0br0hAAF2G6wBmPh396rnJTZjrtOjhqjZ0p1r9dbkZVFZ1vrcB6ai5JIsRwnaJReTPRLtIJSohFGGcAW3EkHjreyt6mXudenw8f1H8+wQQxTo4hBHQQGwR0BgCAiGKAwwRxggSwxQwBFaGKAhDFDAEU1u2+UGEwS5sVXp07i4Um7t+zTF2byE5byo51K9bq4BWoIN9Vgpqtw0U3VB6nwgXPnA28tOm2DRgalWmDVH0KTMtPXsLFrDuDHsmt2K1N6KdKOsoudNWQGwYA78pANuwzn3J2hWxPtTZmqVXpLVZna7MUdRcsd/6PkJesBRyV1wjVB0j0zi8O3AlSVqU/Ap0Z82mOrJqOvRustLK+HxWgTFIUNripRVmtbgVKi3iDNRtDZ9VNa+LqdEAWKKFpLYC5JKdbhuLW7pkYXb9CiGo4hxSdWGVKmhAPBT+kN9iOBA4Sv84G36OIw4wmGqh6tZgGKG4WmrHOWPC+UC3Gc+Y771lrStY7li/+IL7IF6v0uO4BV7DofNrdpnYOTG2hi6CPfrFQd1r+XAjiJ5w27hWwtWkyHULf5j49YTp3ILbJVlBYlaoFRWPBjvv48fWdunrTzda31XbrUUw8DtShWZ6dOqhqUtKlO/XS+7Mm8A8DuPCZkrARQwQBBDFAbaIwwGAwxQmCBLDBDAMUUUBCcs5wucCulY4XZ7KoUWqVwMzZgSGSnfQAaXbXUm1rXNx5fbZODwFR0NqlUjD0j2M9+t5KGbynEEtcA/siWQa5wXdnqO7u5uzsSzHxY6mS06Q8rTNq0bg6eHjMbDPrrwNpVWrmzFsXWSx62Dq28Vam3+mbLl5VbD08FjaZVXwtZ6WY3K2ZNLgakE0gO3WaDkrUK45FVivS06lO439ZD94E1GP5SYvF4d6NdlsHVmGUA5qeXW/bfMT3k8NJjqTikuqtGK5e4LGUF9swroSD1lVatIkdh0ZT3ZfOV7/H8BRzey0qtRyCR1QiDxN7/CaOtsy7Aq5VX1sDpm4i0xqeDqLcKwA1Vja9wN/lJ9uOn3sw2tiXqsz1nBqMym1iAFGYAL2Aaaf1lm5EY5mRsPexVg1Nu83OU/uzQezNUDPVOYsABpawG6bbk3g1XEopZrVFZN+4gZwQe26285csbrs43u3fK1KlZaWPp3SrQQU6rU2ZXAvlR1INxZiVJ7HXsM3PIfnNrJVTDbRcPTchFxBFnQnd0pGjLwzWBG831I1e0aWR9SQtZTSqgccwsxt3g5h3iUpkIbK1rqSp7Lg2Nv74xh3xl/dkeqYpV+bbapxOzqWY3egThn1uepbISTvJQpfvvLRKoQGEwQFBEIYDTGxxggSQxRQDDBDAofO+w9kw6nf7UGHlTqA/zCckrHf3a+mv3TpvPDXGbB0+wVnPn0YHyacwqNZh2H4GbnAyKGIDKO35675jVVyVD2NIqVYUyVN/e008xJFxQrpnUbjbvBg222w2IxeFYcKyr45uqB5kzW7VwRpY3HUCPdxDsLdj5mX4MsOHxDIQynVSGHipuPiJfNvKvt4dQPzjDUaoP2goH8Les5de6wqeVAwT56Sg7j8D+Okbiqe5Ppm3lvb8POPoU8rVaZ0HSOoPgxt8o5GVqz2I/J2W3Z2n++ydMbuSqZVTQDugqFgFZSQykEEcCLEH5SeqPlG718h/fwmhNjXL0lrLe4sxF/W/aQb+pmJyiwLUMQmbLatSpYlcpuMlTTf4qTLnyQ5NrjsNUtUCNTqMjC1zldQUNr9oq+gle5dbNqYalghUcMyUa2FLDdZKhemNfq1bfZkys38pFo5l9plcRiMMTpVp9KvZmpmx8yrfwTr0808kNrey4vDVybLSqgt+w11qfws09KTNUTGwwSBQwRQAYIYoEkMEMBRQwQOR87uIvjqacEwinzZ6mnoonPqh1N+2XbnWP/ybD/lqXzeUmuNfIH7jNzgYe0bsND1hb+kydmIKTZL6FRfhrxmHiyRY94k1epZ1PaNPDSEbStS3y541r4bZVY7xTWi3kURf5mMpyVurfulnRzU2QO2i4qL/ABJp5lZbhM5camSs4kWxVdR+vY+uv3yMYZUqM2pLNuvp5CPxC/nVRv1gWqPBlH4GSYkdYHwMzhNYyNG4lLbpFTFxu4D75k4o2F5h0qotproRpbt7DNC8802IC4ytTLWFXDE/aR1y/wAzes1vPRUFsOlt9XMD4Bh8inpIuQGNCbQRT/m06lLXwD/6Iedio2Qq5ByVcqaAEXYEbvqi0enfdNqLs83uPKej+Re0fadnYWqTdjRCOfr0/wAm/wAVM827N3Gdo5m9oZsPiMOTrRqiqo+rVHD7SMftTF4V0SK8F4LyBXhEbHCAoooLwJIYooBhgigcX51Bbab9+Hpf6pSsQQRfs+R/raXHnQqF9q1V+hRor6qW/wBUplcge8VHmPjNzga2uwuBr7w08+MycTT/ACYP0GPpx+ExMUtMOPymuhAAvv75t1QEuvaAw+X3REDA1LoB2aTp/IXBpiNmYqmR1gtRQeItlqj4icp2W2UlfL0nV+aPF089XCluvVzuF+qEVSe73vOx7JLdaqqbtnZjYd8NmIOei1K4v/ktl49zTDxG9fCWTllTumGfsrNfu6Rc38ysJW8SpOWw1DA24Edh8fujDvyXtCxIuvkJpqlU02v+id/cZuWuRr2WmEaINwRv3zQZsTFumPwdQZQntVNR2nMQjX8mMtfPInUU9tVG+BH3SlthBT6wcBQQ9m4MNxU9svnO2ualU+oaR07etM3LW0vLmFCobBVB13mXnmv2n7PtSjTucmIptQbsu3WQ/vIB9qUnBuVXMSbdhk+BxJWqldanXpVFrKu7WmwZR/CIV6lvFeMRwwDDcRceB3R15kERwjAY68AmCKKBNFEIoBigigcS53adtqlQ2XpcHSqEjfo1RCL8NEEoNbDUty5WPZnt6/2Z0znp2W3teGxIcKHw5om4ut6TM+veRV87HsnOPa6RuANd17H1tbd5zU4GDUw7AglaaqD2knym7X9BvqlT5zAfDbqj1UbL1gLDhroNJlU6mgUJe3pu03mWDHfqvft1/v8AvjLDyOxxXaOFdWZSekW+7/KqfDdNKyuf8r4r/umz2FRc4mg+Ufk6yZhfWzk0zbwDEyZIW0eUjuauFemt6eMYCoDY2WqbArbU+9rp73dJmN5X9tqUx+JuLfnDt/HmHwIm5oVM3pEmrSHObDz/ABmDUr62W17HebCZGLqWFrzCdlG8X0/vfKrW7QoMwJdwTbRRuEv3LPaaYjBuRqz4enUt4pTa47feMo+MNgN1zr3zPxDlsNQvuNBFv2gZUI+HwmbNy/CVocK43MunadQPG5k72N+jUE2OpSw8uMhwSA8SLCZbknQGw7TvMsHpTYVcPhMM4Nw+GpMD23RTeZ15XuQbE7LwN+GGVfJeqvwAlgEgeIY0Qwp0UEUCcQwQyBRRQQKLzzAf4YGy3K4qnlNt1w4PwNpxzD1RuKi/dad/5c7E9u2fXw494gVE1tdqZDAX4XtbznnZKTp7uUj62h9d01iMp6FMfoJffc6nzJkOAqa2J4lfMGMxjobdIXXTcANe86zEKhCpXPZxmGbQkg7/AIiUWBkA1vNtyeAWrobk5WPkwt8bStJXOk3nJ2oOlv8AsE+VRPxkym5pKyuX2x0baLWFjVR6nVtvCKBfzEq9LFFUvbUC3nL9y3UJjaTg2zYQEHv6w+5fWc/VQXdTqquR48TMy31a9mcTKVdmUkkanz/9Qh9f6/fJayADT0mICeOnn9822ixhJa+mo4bpbtk8nnr7Ip16TZmWpUBS2oAdjob9utrcZTa+7Q3PdrOpcztS+CrJb3cQbntzI34TNqOV4A33X07PwmbiCFBNgNL7pG+GyVqqKSuSs6AdmViAD6Q7Ruaeu+x+W+WcD0ZyZomngcGhABTC0VIG4EIt7X75tAZjYUZURfooo9ABJ1MipRDGiEQHQ3jYbwMiK0MUgEUMUATzpyk2acJtDGUSer07OotYBKn5RLd2VgPIz0XONc92FKYzDVwP+LhmpedJy3yrD0EsFAoYfpHNape25F7hxtIdp9aoo4pTLW8SNPQTKoYpx71j32+cZj1LobbxZh4jT8RNDHR9JYOSxJqNYblU/wDkSVD8rpYGx3Eaj1EtvNxQqPjGpVLgVMO5XvZCrC/ZoDGN7pVh5wHK1sG1wPzM3PfdPuJlHNS1R1Nr5i/yl/5yMC6thMw0GGRbi+Xruo3+RlC27h7YysNQSoO/Sxsb3m+rr8bPdnHlA1Qm8x2JBsTu3aX+EVOgQCRrbQWPE9x8ZCaDjRigB4lr28rznWjDWNwRYEHhL/zfbYajSc2GV6ql9OAbKSPJpSKezLi5qaenzly5M4fJhkBUjOrWJ0LKXurW7Df0tGOvVJfJd6V3HH87xVtxxFRx25WYsp9CIMPR6WtQpnXpK9On3Wd1U/OT7XoZKqN+sog991ZkPwCzI5MYbpNo4JP+Zpv5Uz0p/kMeDw78DJVMx1MlUyKnBjgZEpkggPEMbDAyYYopAooooAnPuevACps1a3HDYhH+y96bfFkPlOgzX7e2YuLwtbDOSBWplMwFyp3qwB32IB8oHmjDlRu+M2GEw9Ss2SmjuxtooLHu3bh3zoPKLkBs7Z2AfEH2io1F6ZLNUsWDOqlQq2UA5vHTfMfZvL3Z9BAlDD1V+qFVLn94E+JEXK8SN4zHzVUx/I7F4Kl09TKEc9dQbtSLGwJtoRqNx0v5x3IKrVXaeHBII/KAkb7dG5sfMD0mdyq5wauKo1KFOmtNHGVrm7Edl2GnkD4iVLYG0a1HF0aispKlrG3ajAj4y4TLymVx3+Lu/LbKtLDlh1eiUnS+lN0O7zE5bzl019vpFFQZ6GXRQLkG+tv2pd9qcqaWLwNO6imTnpLnZbEsCQoJtqcmglI50qy2wFVdS1JnvfeCE7JM9yxmKnVcBcvWAva2kwncHiBb+98jrYpmO4Dw/rI0XuJl5RmYSsOkTN1kDqXF9GUEErfvGnnOs47aFHFVaNbD2yPTyAWsVKZrrbgQAs4+F7pY+TNc0+hdrhBWq077lzNTUjXzEXDi/wBFvbSx4Xk8+0SuR6aBEKlyMxW4R1CrcXuXN/CbzklyHrYTGJiK1ag600cLlDBszDLcg6DQtx4zH5AO3teI0bIerfgD2W/6RnQVMzh3xlN9tJ1MkBkCmSLNqyEMlWQIZMsgfDAIYGXDG3izSAxQZoM0AwGDNGloFO53qbNsbE5eDUWPgKqXnnim1ja9vGeiedhc2xsWP/qb0q0zPO6Me7z/ABm8Ways5OoUHS2+P2UT7RTuoGpI7L5Wte/C8hK6e6u68VB2WpTbSwdToOFxff5zeXHZIuXLDAilszDm/Vq1w4BG6wrKV379fhvubSnbSw5UAEWKIDY6HW3+6XzlbWoHZ1JK2UP0tQoM4z9G/uuq3v8A8RADpbKW4mV7a20KeKp0yFyv7MlEkKLMaaCkpvmJvdQTccZyzv8ArcisgDMeyAVNe3wkF7yRBLtlL0o4CWvkzh1r4Goh0ttKhrfUCoppny1EqE33JzbKYejXpte9Svhqii28U2bNrwOoPlLlVjofICk9Kri6bsSaeJ6PXuRz6aN6y9qZWsAjJi66hRZnWu3W3ZumUEDfc3JPZpv4b5akkGYpkimYa1JKtSBmqZMpmCtSTJUkVmAw3mOKkPSQMvPFnkGeDPIJ88WeQZ4M8CYvAXkJeNLSiv8AOViQmyMaT+lSCDxd1UfEzz2RfUW1ndOddWbZGIt+i1Jj4Cot/wAfKcJo1B2TWNZqYOQNewiQM7XB7CCN9tDcSRb9vGRVT3zfhC2njmrursACqBN5N8t9deMOHxQVDb3hfzzWv4WsvoZisJt9q4dVwOz3AF6ntDMe0ioFHwAnDLHfLW2nWPG6RiOE1A4iTbPodLXo0/1lZKf7zAffId83nIjDCptLCrvtUNT9xS4+KiWjrpJGOJ4PhwD4hiR8M3wmzDSPohmzWFwLX9fxMkAiCRWkqtIQJIogTq0mR5jLJFhWUHhzyAR0gzbxQRQDFBFARgMRgJgaLlyL7Mx3/wCWofQXnnRRYz0jytUts/HAbzg61v8AttPOVHrKRxUaeERKKjuPkQYyqvfHIbX9YKom/CMdpcdubNtsHZtYg5lrVV8qzOwP/jX1lOIJNgCSdABO0csNk5diNQG/DUKTf9rLnPpmmFcVjhAsMkBEufNVQzY53tpTw7G/ezKo+GaVClS7Z1Hmt2eEw9XEW1rVMi/sU7i/mxb0E1oXiOEYDHCFSLHiMEesB6yVZGskWQSCGAQwrLhgihBgiigKNMMaYEdekHVkbc6lD4MLH5zzBiEFGtUVKgcU6jIrjQOqkgMBwBAvPUU8uY+nkq1V+jVdfRiIRMwvqshqbo6m9vnInab8I23IvA+0bRw1PgKoqt4U+ub9xy2853HalDpaFal+tpPT/eUj75z/AJoNk6VsY28n2dO7czn+QeRnRWMxFebiCCQQQQbEHeCN4MlpIDvPfNvy4cNtLFlVAHS5bd4UBj5kE+c0hWIMxhZL9xnauS4pjA4UU/d9nS3bci7X773vOGO1gV7Z27klVotgcOcOGFMIVAb3rgkNmtoTmudO2byu0jdCPEiBkizLSVZIojFkyCAVEkUQqJIokDQY7NHBYcohX/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64088" y="908720"/>
            <a:ext cx="2830041" cy="4123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37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60648"/>
            <a:ext cx="7229155" cy="610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621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65060" y="-10078"/>
            <a:ext cx="9390538" cy="6599757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4283968" y="6525344"/>
            <a:ext cx="5040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The Field Guide to Human-Centered Design</a:t>
            </a:r>
            <a:r>
              <a:rPr lang="pl-PL" sz="1400" dirty="0" smtClean="0"/>
              <a:t> (</a:t>
            </a:r>
            <a:r>
              <a:rPr lang="en-US" sz="1400" dirty="0" smtClean="0"/>
              <a:t>IDEO.org</a:t>
            </a:r>
            <a:r>
              <a:rPr lang="pl-PL" sz="1400" dirty="0"/>
              <a:t>)</a:t>
            </a:r>
            <a:endParaRPr lang="en-US" sz="1400" dirty="0" smtClean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43645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dirty="0" smtClean="0">
                <a:solidFill>
                  <a:srgbClr val="003366"/>
                </a:solidFill>
                <a:latin typeface="Noto Sans"/>
              </a:rPr>
              <a:t>Specyfika DT jako sposobu projektowania</a:t>
            </a:r>
            <a:endParaRPr lang="pl-PL" sz="4000" dirty="0">
              <a:solidFill>
                <a:srgbClr val="003366"/>
              </a:solidFill>
              <a:latin typeface="Noto Sans"/>
            </a:endParaRPr>
          </a:p>
        </p:txBody>
      </p:sp>
      <p:sp>
        <p:nvSpPr>
          <p:cNvPr id="4" name="Chmurka 3"/>
          <p:cNvSpPr/>
          <p:nvPr/>
        </p:nvSpPr>
        <p:spPr>
          <a:xfrm>
            <a:off x="251520" y="1844824"/>
            <a:ext cx="4032448" cy="2448272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 smtClean="0">
                <a:solidFill>
                  <a:srgbClr val="008080"/>
                </a:solidFill>
                <a:latin typeface="Noto Sans"/>
              </a:rPr>
              <a:t>Podążanie za użytkownikiem</a:t>
            </a:r>
            <a:endParaRPr lang="pl-PL" sz="2800" dirty="0">
              <a:solidFill>
                <a:srgbClr val="008080"/>
              </a:solidFill>
              <a:latin typeface="Noto Sans"/>
            </a:endParaRPr>
          </a:p>
        </p:txBody>
      </p:sp>
      <p:sp>
        <p:nvSpPr>
          <p:cNvPr id="6" name="Chmurka 5"/>
          <p:cNvSpPr/>
          <p:nvPr/>
        </p:nvSpPr>
        <p:spPr>
          <a:xfrm>
            <a:off x="4935488" y="2132856"/>
            <a:ext cx="3744416" cy="2448272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600" dirty="0" smtClean="0">
                <a:solidFill>
                  <a:srgbClr val="008080"/>
                </a:solidFill>
                <a:latin typeface="Noto Sans"/>
              </a:rPr>
              <a:t>Iteracja</a:t>
            </a:r>
            <a:endParaRPr lang="pl-PL" sz="3600" dirty="0">
              <a:solidFill>
                <a:srgbClr val="008080"/>
              </a:solidFill>
              <a:latin typeface="Noto Sans"/>
            </a:endParaRPr>
          </a:p>
        </p:txBody>
      </p:sp>
      <p:sp>
        <p:nvSpPr>
          <p:cNvPr id="8" name="Chmurka 7"/>
          <p:cNvSpPr/>
          <p:nvPr/>
        </p:nvSpPr>
        <p:spPr>
          <a:xfrm>
            <a:off x="1907704" y="4293096"/>
            <a:ext cx="3744416" cy="2448272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dirty="0" smtClean="0">
                <a:solidFill>
                  <a:srgbClr val="008080"/>
                </a:solidFill>
                <a:latin typeface="Noto Sans"/>
              </a:rPr>
              <a:t>Praca w małych, zróżnicowanych zespołach</a:t>
            </a:r>
            <a:endParaRPr lang="pl-PL" sz="2400" dirty="0">
              <a:solidFill>
                <a:srgbClr val="008080"/>
              </a:solidFill>
              <a:latin typeface="Noto Sans"/>
            </a:endParaRPr>
          </a:p>
        </p:txBody>
      </p:sp>
    </p:spTree>
    <p:extLst>
      <p:ext uri="{BB962C8B-B14F-4D97-AF65-F5344CB8AC3E}">
        <p14:creationId xmlns:p14="http://schemas.microsoft.com/office/powerpoint/2010/main" val="395483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003366"/>
                </a:solidFill>
              </a:rPr>
              <a:t>Proces DT</a:t>
            </a:r>
            <a:endParaRPr lang="pl-PL" dirty="0">
              <a:solidFill>
                <a:srgbClr val="003366"/>
              </a:solidFill>
            </a:endParaRPr>
          </a:p>
        </p:txBody>
      </p:sp>
      <p:sp>
        <p:nvSpPr>
          <p:cNvPr id="33" name="Elipsa 32"/>
          <p:cNvSpPr/>
          <p:nvPr/>
        </p:nvSpPr>
        <p:spPr>
          <a:xfrm>
            <a:off x="268431" y="1196752"/>
            <a:ext cx="2088232" cy="202599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 smtClean="0">
                <a:solidFill>
                  <a:schemeClr val="tx2"/>
                </a:solidFill>
              </a:rPr>
              <a:t>Wstępna definicja wyzwania projektowego</a:t>
            </a:r>
            <a:endParaRPr lang="pl-PL" sz="1600" dirty="0">
              <a:solidFill>
                <a:schemeClr val="tx2"/>
              </a:solidFill>
            </a:endParaRPr>
          </a:p>
        </p:txBody>
      </p:sp>
      <p:sp>
        <p:nvSpPr>
          <p:cNvPr id="34" name="Elipsa 33"/>
          <p:cNvSpPr/>
          <p:nvPr/>
        </p:nvSpPr>
        <p:spPr>
          <a:xfrm>
            <a:off x="1489888" y="2552232"/>
            <a:ext cx="2160240" cy="2016224"/>
          </a:xfrm>
          <a:prstGeom prst="ellipse">
            <a:avLst/>
          </a:prstGeom>
          <a:solidFill>
            <a:schemeClr val="bg1"/>
          </a:solidFill>
          <a:ln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err="1" smtClean="0">
                <a:solidFill>
                  <a:schemeClr val="tx2"/>
                </a:solidFill>
              </a:rPr>
              <a:t>Empatyzacja</a:t>
            </a:r>
            <a:endParaRPr lang="pl-PL" dirty="0">
              <a:solidFill>
                <a:schemeClr val="tx2"/>
              </a:solidFill>
            </a:endParaRPr>
          </a:p>
        </p:txBody>
      </p:sp>
      <p:sp>
        <p:nvSpPr>
          <p:cNvPr id="35" name="Elipsa 34"/>
          <p:cNvSpPr/>
          <p:nvPr/>
        </p:nvSpPr>
        <p:spPr>
          <a:xfrm>
            <a:off x="2638800" y="3717032"/>
            <a:ext cx="2249696" cy="2144669"/>
          </a:xfrm>
          <a:prstGeom prst="ellips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2"/>
                </a:solidFill>
              </a:rPr>
              <a:t>Redefinicja wyzwania projektowego</a:t>
            </a:r>
            <a:endParaRPr lang="pl-PL" dirty="0">
              <a:solidFill>
                <a:schemeClr val="tx2"/>
              </a:solidFill>
            </a:endParaRPr>
          </a:p>
        </p:txBody>
      </p:sp>
      <p:sp>
        <p:nvSpPr>
          <p:cNvPr id="36" name="Elipsa 35"/>
          <p:cNvSpPr/>
          <p:nvPr/>
        </p:nvSpPr>
        <p:spPr>
          <a:xfrm>
            <a:off x="5904148" y="2564904"/>
            <a:ext cx="2448272" cy="2304256"/>
          </a:xfrm>
          <a:prstGeom prst="ellipse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2"/>
                </a:solidFill>
              </a:rPr>
              <a:t>Prototypowanie</a:t>
            </a:r>
            <a:endParaRPr lang="pl-PL" dirty="0">
              <a:solidFill>
                <a:schemeClr val="tx2"/>
              </a:solidFill>
            </a:endParaRPr>
          </a:p>
        </p:txBody>
      </p:sp>
      <p:sp>
        <p:nvSpPr>
          <p:cNvPr id="37" name="Elipsa 36"/>
          <p:cNvSpPr/>
          <p:nvPr/>
        </p:nvSpPr>
        <p:spPr>
          <a:xfrm>
            <a:off x="6948165" y="1196752"/>
            <a:ext cx="2170584" cy="2088232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2"/>
                </a:solidFill>
              </a:rPr>
              <a:t>Testowanie</a:t>
            </a:r>
            <a:endParaRPr lang="pl-PL" dirty="0">
              <a:solidFill>
                <a:schemeClr val="tx2"/>
              </a:solidFill>
            </a:endParaRPr>
          </a:p>
        </p:txBody>
      </p:sp>
      <p:sp>
        <p:nvSpPr>
          <p:cNvPr id="8" name="Elipsa 7"/>
          <p:cNvSpPr/>
          <p:nvPr/>
        </p:nvSpPr>
        <p:spPr>
          <a:xfrm>
            <a:off x="4655535" y="3825044"/>
            <a:ext cx="2170584" cy="2088232"/>
          </a:xfrm>
          <a:prstGeom prst="ellipse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>
                <a:solidFill>
                  <a:schemeClr val="tx2"/>
                </a:solidFill>
              </a:rPr>
              <a:t>Ideacja</a:t>
            </a:r>
            <a:endParaRPr lang="pl-PL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006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>
                <a:solidFill>
                  <a:srgbClr val="003366"/>
                </a:solidFill>
                <a:latin typeface="Noto Sans"/>
              </a:rPr>
              <a:t>Empatyzacja</a:t>
            </a:r>
            <a:endParaRPr lang="pl-PL" dirty="0">
              <a:solidFill>
                <a:srgbClr val="003366"/>
              </a:solidFill>
              <a:latin typeface="Noto Sans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003366"/>
                </a:solidFill>
                <a:latin typeface="Noto Sans"/>
              </a:rPr>
              <a:t>Zebranie różnych informacji na temat odbiorców usługi</a:t>
            </a:r>
          </a:p>
          <a:p>
            <a:r>
              <a:rPr lang="pl-PL" dirty="0" smtClean="0">
                <a:solidFill>
                  <a:srgbClr val="003366"/>
                </a:solidFill>
                <a:latin typeface="Noto Sans"/>
              </a:rPr>
              <a:t>Bardzo ważne jest zrobienie dokładnej diagnozy potrzeb/ problemu</a:t>
            </a:r>
          </a:p>
          <a:p>
            <a:r>
              <a:rPr lang="pl-PL" dirty="0" smtClean="0">
                <a:solidFill>
                  <a:srgbClr val="003366"/>
                </a:solidFill>
                <a:latin typeface="Noto Sans"/>
              </a:rPr>
              <a:t>Wyjść do naszych odbiorców!! </a:t>
            </a:r>
          </a:p>
          <a:p>
            <a:r>
              <a:rPr lang="pl-PL" dirty="0" smtClean="0">
                <a:solidFill>
                  <a:srgbClr val="003366"/>
                </a:solidFill>
                <a:latin typeface="Noto Sans"/>
              </a:rPr>
              <a:t>Zastosować różne sposoby diagnozy</a:t>
            </a:r>
          </a:p>
          <a:p>
            <a:r>
              <a:rPr lang="pl-PL" dirty="0" smtClean="0">
                <a:solidFill>
                  <a:srgbClr val="003366"/>
                </a:solidFill>
                <a:latin typeface="Noto Sans"/>
              </a:rPr>
              <a:t>Kooperacja z użytkownikiem</a:t>
            </a:r>
          </a:p>
          <a:p>
            <a:pPr marL="0" indent="0">
              <a:buNone/>
            </a:pPr>
            <a:endParaRPr lang="pl-PL" dirty="0">
              <a:solidFill>
                <a:srgbClr val="003366"/>
              </a:solidFill>
              <a:latin typeface="Noto Sans"/>
            </a:endParaRPr>
          </a:p>
        </p:txBody>
      </p:sp>
    </p:spTree>
    <p:extLst>
      <p:ext uri="{BB962C8B-B14F-4D97-AF65-F5344CB8AC3E}">
        <p14:creationId xmlns:p14="http://schemas.microsoft.com/office/powerpoint/2010/main" val="92250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003366"/>
                </a:solidFill>
                <a:latin typeface="Noto Sans"/>
              </a:rPr>
              <a:t>Diagnoza społeczna</a:t>
            </a:r>
            <a:endParaRPr lang="pl-PL" dirty="0">
              <a:solidFill>
                <a:srgbClr val="003366"/>
              </a:solidFill>
              <a:latin typeface="Noto Sans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pl-PL" dirty="0" smtClean="0">
                <a:solidFill>
                  <a:srgbClr val="003366"/>
                </a:solidFill>
                <a:latin typeface="Noto Sans"/>
              </a:rPr>
              <a:t>Badania społeczne: analiza danych zastanych, wywiady, ankiety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l-PL" dirty="0" smtClean="0">
                <a:solidFill>
                  <a:srgbClr val="003366"/>
                </a:solidFill>
                <a:latin typeface="Noto Sans"/>
              </a:rPr>
              <a:t>Metody warsztatowo-animacyjne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pl-PL" dirty="0" smtClean="0">
                <a:solidFill>
                  <a:srgbClr val="003366"/>
                </a:solidFill>
                <a:latin typeface="Noto Sans"/>
              </a:rPr>
              <a:t>Poznanie „Użytkownika”: </a:t>
            </a:r>
          </a:p>
          <a:p>
            <a:r>
              <a:rPr lang="pl-PL" dirty="0" smtClean="0">
                <a:solidFill>
                  <a:srgbClr val="003366"/>
                </a:solidFill>
                <a:latin typeface="Noto Sans"/>
              </a:rPr>
              <a:t>Model persony</a:t>
            </a:r>
          </a:p>
          <a:p>
            <a:r>
              <a:rPr lang="pl-PL" dirty="0" smtClean="0">
                <a:solidFill>
                  <a:srgbClr val="003366"/>
                </a:solidFill>
                <a:latin typeface="Noto Sans"/>
              </a:rPr>
              <a:t>Plansza „Propozycja wartości”</a:t>
            </a:r>
          </a:p>
          <a:p>
            <a:r>
              <a:rPr lang="pl-PL" dirty="0" smtClean="0">
                <a:solidFill>
                  <a:srgbClr val="003366"/>
                </a:solidFill>
                <a:latin typeface="Noto Sans"/>
              </a:rPr>
              <a:t>Plansza „Ścieżka doświadczeń”</a:t>
            </a:r>
          </a:p>
          <a:p>
            <a:endParaRPr lang="pl-PL" dirty="0">
              <a:solidFill>
                <a:srgbClr val="003366"/>
              </a:solidFill>
              <a:latin typeface="Noto Sans"/>
            </a:endParaRPr>
          </a:p>
        </p:txBody>
      </p:sp>
    </p:spTree>
    <p:extLst>
      <p:ext uri="{BB962C8B-B14F-4D97-AF65-F5344CB8AC3E}">
        <p14:creationId xmlns:p14="http://schemas.microsoft.com/office/powerpoint/2010/main" val="282469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ytuł 1"/>
          <p:cNvSpPr>
            <a:spLocks noGrp="1"/>
          </p:cNvSpPr>
          <p:nvPr>
            <p:ph type="title"/>
          </p:nvPr>
        </p:nvSpPr>
        <p:spPr>
          <a:xfrm>
            <a:off x="250825" y="333375"/>
            <a:ext cx="8447088" cy="1367433"/>
          </a:xfrm>
        </p:spPr>
        <p:txBody>
          <a:bodyPr/>
          <a:lstStyle/>
          <a:p>
            <a:r>
              <a:rPr lang="pl-PL" altLang="pl-PL" b="1" dirty="0" smtClean="0">
                <a:solidFill>
                  <a:srgbClr val="008080"/>
                </a:solidFill>
                <a:latin typeface="Noto Sans" pitchFamily="34" charset="0"/>
              </a:rPr>
              <a:t>Na </a:t>
            </a:r>
            <a:r>
              <a:rPr lang="pl-PL" altLang="pl-PL" b="1" dirty="0" err="1" smtClean="0">
                <a:solidFill>
                  <a:srgbClr val="008080"/>
                </a:solidFill>
                <a:latin typeface="Noto Sans" pitchFamily="34" charset="0"/>
              </a:rPr>
              <a:t>webinarium</a:t>
            </a:r>
            <a:r>
              <a:rPr lang="pl-PL" altLang="pl-PL" b="1" dirty="0" smtClean="0">
                <a:solidFill>
                  <a:srgbClr val="008080"/>
                </a:solidFill>
                <a:latin typeface="Noto Sans" pitchFamily="34" charset="0"/>
              </a:rPr>
              <a:t> zapraszają:</a:t>
            </a:r>
          </a:p>
        </p:txBody>
      </p:sp>
      <p:pic>
        <p:nvPicPr>
          <p:cNvPr id="3075" name="Symbol zastępczy zawartości 3" descr="masz glos _ logotyp _ biale tlo-01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3118" y="2276602"/>
            <a:ext cx="3275856" cy="3129847"/>
          </a:xfrm>
        </p:spPr>
      </p:pic>
      <p:pic>
        <p:nvPicPr>
          <p:cNvPr id="3076" name="Obraz 5" descr="soclab_bannerbig-okragle-300x26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726609"/>
            <a:ext cx="2137371" cy="185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pole tekstowe 7"/>
          <p:cNvSpPr txBox="1">
            <a:spLocks noChangeArrowheads="1"/>
          </p:cNvSpPr>
          <p:nvPr/>
        </p:nvSpPr>
        <p:spPr bwMode="auto">
          <a:xfrm>
            <a:off x="-1409835" y="4844060"/>
            <a:ext cx="64817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l-PL" altLang="pl-PL" b="1" dirty="0">
                <a:solidFill>
                  <a:srgbClr val="008080"/>
                </a:solidFill>
                <a:latin typeface="Noto Sans" pitchFamily="34" charset="0"/>
              </a:rPr>
              <a:t>www.maszglos.pl</a:t>
            </a:r>
          </a:p>
        </p:txBody>
      </p:sp>
      <p:pic>
        <p:nvPicPr>
          <p:cNvPr id="3078" name="Obraz 6" descr="fb-logo-200x150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160" y="2890803"/>
            <a:ext cx="2032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82588" y="140494"/>
            <a:ext cx="8229600" cy="1143000"/>
          </a:xfrm>
        </p:spPr>
        <p:txBody>
          <a:bodyPr/>
          <a:lstStyle/>
          <a:p>
            <a:r>
              <a:rPr lang="pl-PL" dirty="0" smtClean="0">
                <a:solidFill>
                  <a:srgbClr val="003366"/>
                </a:solidFill>
                <a:latin typeface="Noto Sans"/>
              </a:rPr>
              <a:t>Diagnoza lokalna</a:t>
            </a:r>
            <a:endParaRPr lang="pl-PL" dirty="0">
              <a:solidFill>
                <a:srgbClr val="003366"/>
              </a:solidFill>
              <a:latin typeface="Noto Sans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-108520" y="1652588"/>
            <a:ext cx="4040188" cy="639762"/>
          </a:xfrm>
        </p:spPr>
        <p:txBody>
          <a:bodyPr/>
          <a:lstStyle/>
          <a:p>
            <a:pPr algn="ctr"/>
            <a:r>
              <a:rPr lang="pl-PL" dirty="0" smtClean="0">
                <a:solidFill>
                  <a:srgbClr val="003366"/>
                </a:solidFill>
                <a:latin typeface="Noto Sans"/>
              </a:rPr>
              <a:t>Wiszące pytania</a:t>
            </a:r>
            <a:endParaRPr lang="pl-PL" dirty="0">
              <a:solidFill>
                <a:srgbClr val="003366"/>
              </a:solidFill>
              <a:latin typeface="Noto Sans"/>
            </a:endParaRP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23769" y="2378343"/>
            <a:ext cx="4041775" cy="639762"/>
          </a:xfrm>
        </p:spPr>
        <p:txBody>
          <a:bodyPr/>
          <a:lstStyle/>
          <a:p>
            <a:pPr algn="ctr"/>
            <a:r>
              <a:rPr lang="pl-PL" dirty="0" err="1" smtClean="0">
                <a:solidFill>
                  <a:srgbClr val="003366"/>
                </a:solidFill>
              </a:rPr>
              <a:t>Wlepki</a:t>
            </a:r>
            <a:endParaRPr lang="pl-PL" dirty="0">
              <a:solidFill>
                <a:srgbClr val="003366"/>
              </a:solidFill>
            </a:endParaRPr>
          </a:p>
        </p:txBody>
      </p:sp>
      <p:pic>
        <p:nvPicPr>
          <p:cNvPr id="9" name="Picture 2" descr="Znalezione obrazy dla zapytania wiszÄce pytanie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292350"/>
            <a:ext cx="2634192" cy="395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Symbol zastępczy zawartości 3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3010276"/>
            <a:ext cx="4041775" cy="228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99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003366"/>
                </a:solidFill>
                <a:latin typeface="Noto Sans"/>
              </a:rPr>
              <a:t>Spacery badawcze</a:t>
            </a:r>
            <a:endParaRPr lang="pl-PL" dirty="0">
              <a:solidFill>
                <a:srgbClr val="003366"/>
              </a:solidFill>
              <a:latin typeface="Noto Sans"/>
            </a:endParaRPr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23528" y="2564904"/>
            <a:ext cx="4040188" cy="2217614"/>
          </a:xfrm>
          <a:prstGeom prst="rect">
            <a:avLst/>
          </a:prstGeom>
        </p:spPr>
      </p:pic>
      <p:pic>
        <p:nvPicPr>
          <p:cNvPr id="8" name="Symbol zastępczy zawartości 3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492896"/>
            <a:ext cx="4319464" cy="3600353"/>
          </a:xfrm>
        </p:spPr>
      </p:pic>
      <p:sp>
        <p:nvSpPr>
          <p:cNvPr id="9" name="pole tekstowe 8"/>
          <p:cNvSpPr txBox="1"/>
          <p:nvPr/>
        </p:nvSpPr>
        <p:spPr>
          <a:xfrm>
            <a:off x="179512" y="5301208"/>
            <a:ext cx="41044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>
                <a:solidFill>
                  <a:srgbClr val="003366"/>
                </a:solidFill>
                <a:latin typeface="Noto Sans"/>
              </a:rPr>
              <a:t>https://www.tv2east.dk/artikler/blind-borgmester-i-faxe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4572000" y="6226604"/>
            <a:ext cx="4319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 smtClean="0">
                <a:solidFill>
                  <a:srgbClr val="003366"/>
                </a:solidFill>
                <a:latin typeface="Noto Sans"/>
              </a:rPr>
              <a:t>Fundacja </a:t>
            </a:r>
            <a:r>
              <a:rPr lang="pl-PL" sz="1200" dirty="0" err="1" smtClean="0">
                <a:solidFill>
                  <a:srgbClr val="003366"/>
                </a:solidFill>
                <a:latin typeface="Noto Sans"/>
              </a:rPr>
              <a:t>SocLab</a:t>
            </a:r>
            <a:r>
              <a:rPr lang="pl-PL" sz="1200" dirty="0" smtClean="0">
                <a:solidFill>
                  <a:srgbClr val="003366"/>
                </a:solidFill>
                <a:latin typeface="Noto Sans"/>
              </a:rPr>
              <a:t>, Białystok</a:t>
            </a:r>
            <a:endParaRPr lang="pl-PL" sz="1200" dirty="0">
              <a:solidFill>
                <a:srgbClr val="003366"/>
              </a:solidFill>
              <a:latin typeface="Noto Sans"/>
            </a:endParaRPr>
          </a:p>
        </p:txBody>
      </p:sp>
    </p:spTree>
    <p:extLst>
      <p:ext uri="{BB962C8B-B14F-4D97-AF65-F5344CB8AC3E}">
        <p14:creationId xmlns:p14="http://schemas.microsoft.com/office/powerpoint/2010/main" val="52175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003366"/>
                </a:solidFill>
              </a:rPr>
              <a:t>Mapy</a:t>
            </a:r>
            <a:endParaRPr lang="pl-PL" dirty="0">
              <a:solidFill>
                <a:srgbClr val="003366"/>
              </a:solidFill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003366"/>
                </a:solidFill>
                <a:latin typeface="Noto Sans"/>
              </a:rPr>
              <a:t>Mapy mentalne</a:t>
            </a:r>
            <a:endParaRPr lang="pl-PL" dirty="0">
              <a:solidFill>
                <a:srgbClr val="003366"/>
              </a:solidFill>
              <a:latin typeface="Noto Sans"/>
            </a:endParaRPr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168529"/>
            <a:ext cx="4040188" cy="1963980"/>
          </a:xfrm>
        </p:spPr>
      </p:pic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003366"/>
                </a:solidFill>
                <a:latin typeface="Noto Sans"/>
              </a:rPr>
              <a:t>Warsztaty z mapą</a:t>
            </a:r>
            <a:endParaRPr lang="pl-PL" dirty="0">
              <a:solidFill>
                <a:srgbClr val="003366"/>
              </a:solidFill>
              <a:latin typeface="Noto Sans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634853"/>
            <a:ext cx="4041775" cy="3031331"/>
          </a:xfrm>
        </p:spPr>
      </p:pic>
    </p:spTree>
    <p:extLst>
      <p:ext uri="{BB962C8B-B14F-4D97-AF65-F5344CB8AC3E}">
        <p14:creationId xmlns:p14="http://schemas.microsoft.com/office/powerpoint/2010/main" val="413108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l-PL" dirty="0" smtClean="0">
                <a:solidFill>
                  <a:srgbClr val="003366"/>
                </a:solidFill>
                <a:latin typeface="Noto Sans"/>
              </a:rPr>
              <a:t>Warsztaty</a:t>
            </a:r>
            <a:endParaRPr lang="pl-PL" dirty="0">
              <a:solidFill>
                <a:srgbClr val="003366"/>
              </a:solidFill>
              <a:latin typeface="Noto Sans"/>
            </a:endParaRPr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417638"/>
            <a:ext cx="4041775" cy="3031331"/>
          </a:xfrm>
        </p:spPr>
      </p:pic>
      <p:pic>
        <p:nvPicPr>
          <p:cNvPr id="7" name="Symbol zastępczy zawartości 3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11560" y="3861048"/>
            <a:ext cx="4838965" cy="272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335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4"/>
            <a:ext cx="9144000" cy="66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21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146"/>
            <a:ext cx="9144000" cy="6467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15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8" y="0"/>
            <a:ext cx="9144000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90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56792"/>
            <a:ext cx="4464496" cy="3348372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136" y="2011778"/>
            <a:ext cx="28575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533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rgbClr val="003366"/>
                </a:solidFill>
                <a:latin typeface="Noto Sans"/>
              </a:rPr>
              <a:t>(</a:t>
            </a:r>
            <a:r>
              <a:rPr lang="pl-PL" dirty="0" smtClean="0">
                <a:solidFill>
                  <a:srgbClr val="003366"/>
                </a:solidFill>
                <a:latin typeface="Noto Sans"/>
              </a:rPr>
              <a:t>Re)definiowanie wyzwania projektowego</a:t>
            </a:r>
            <a:endParaRPr lang="pl-PL" dirty="0">
              <a:solidFill>
                <a:srgbClr val="003366"/>
              </a:solidFill>
              <a:latin typeface="Noto Sans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4042792" cy="4525963"/>
          </a:xfrm>
        </p:spPr>
        <p:txBody>
          <a:bodyPr/>
          <a:lstStyle/>
          <a:p>
            <a:r>
              <a:rPr lang="pl-PL" dirty="0" smtClean="0">
                <a:solidFill>
                  <a:srgbClr val="003366"/>
                </a:solidFill>
                <a:latin typeface="Noto Sans"/>
              </a:rPr>
              <a:t>Doprecyzowanie problemu</a:t>
            </a:r>
          </a:p>
          <a:p>
            <a:r>
              <a:rPr lang="pl-PL" dirty="0" smtClean="0">
                <a:solidFill>
                  <a:srgbClr val="003366"/>
                </a:solidFill>
                <a:latin typeface="Noto Sans"/>
              </a:rPr>
              <a:t>Odniesienie się do zdiagnozowanych potrzeb użytkowników</a:t>
            </a:r>
            <a:endParaRPr lang="pl-PL" dirty="0">
              <a:solidFill>
                <a:srgbClr val="003366"/>
              </a:solidFill>
              <a:latin typeface="Noto Sans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2060848"/>
            <a:ext cx="4248472" cy="282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700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003366"/>
                </a:solidFill>
              </a:rPr>
              <a:t>IDEACJA</a:t>
            </a:r>
            <a:endParaRPr lang="pl-PL" dirty="0">
              <a:solidFill>
                <a:srgbClr val="003366"/>
              </a:solidFill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1268760"/>
            <a:ext cx="4471392" cy="298092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3068960"/>
            <a:ext cx="4385592" cy="328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53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katarzyna-sztop-rutkowska-zdjecie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115616" y="3140968"/>
            <a:ext cx="1878676" cy="187867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Obraz 4" descr="Projekt bez tytułu-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3938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4283968" y="2852936"/>
            <a:ext cx="475252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solidFill>
                  <a:srgbClr val="003366"/>
                </a:solidFill>
                <a:latin typeface="Noto Sans" pitchFamily="34" charset="0"/>
                <a:ea typeface="Noto Sans" pitchFamily="34" charset="0"/>
                <a:cs typeface="Noto Sans" pitchFamily="34" charset="0"/>
              </a:rPr>
              <a:t>Jestem socjolożką, dla której ważne jest łączenie nauki  </a:t>
            </a:r>
            <a:r>
              <a:rPr lang="pl-PL" sz="1600" dirty="0" smtClean="0">
                <a:solidFill>
                  <a:srgbClr val="003366"/>
                </a:solidFill>
                <a:latin typeface="Noto Sans" pitchFamily="34" charset="0"/>
                <a:ea typeface="Noto Sans" pitchFamily="34" charset="0"/>
                <a:cs typeface="Noto Sans" pitchFamily="34" charset="0"/>
              </a:rPr>
              <a:t>z </a:t>
            </a:r>
            <a:r>
              <a:rPr lang="pl-PL" sz="1600" dirty="0" smtClean="0">
                <a:solidFill>
                  <a:srgbClr val="003366"/>
                </a:solidFill>
                <a:latin typeface="Noto Sans" pitchFamily="34" charset="0"/>
                <a:ea typeface="Noto Sans" pitchFamily="34" charset="0"/>
                <a:cs typeface="Noto Sans" pitchFamily="34" charset="0"/>
              </a:rPr>
              <a:t>praktycznym działaniem. Pracuję na </a:t>
            </a:r>
            <a:r>
              <a:rPr lang="pl-PL" sz="1600" dirty="0" smtClean="0">
                <a:solidFill>
                  <a:srgbClr val="003366"/>
                </a:solidFill>
                <a:latin typeface="Noto Sans" pitchFamily="34" charset="0"/>
                <a:ea typeface="Noto Sans" pitchFamily="34" charset="0"/>
                <a:cs typeface="Noto Sans" pitchFamily="34" charset="0"/>
              </a:rPr>
              <a:t>Uniwersytecie </a:t>
            </a:r>
            <a:r>
              <a:rPr lang="pl-PL" sz="1600" dirty="0" smtClean="0">
                <a:solidFill>
                  <a:srgbClr val="003366"/>
                </a:solidFill>
                <a:latin typeface="Noto Sans" pitchFamily="34" charset="0"/>
                <a:ea typeface="Noto Sans" pitchFamily="34" charset="0"/>
                <a:cs typeface="Noto Sans" pitchFamily="34" charset="0"/>
              </a:rPr>
              <a:t>w Białymstoku, w Instytucie Socjologii. Zainicjowałam i zarządzam Fundacją Laboratorium  Badań i Działań Społecznych „</a:t>
            </a:r>
            <a:r>
              <a:rPr lang="pl-PL" sz="1600" dirty="0" err="1" smtClean="0">
                <a:solidFill>
                  <a:srgbClr val="003366"/>
                </a:solidFill>
                <a:latin typeface="Noto Sans" pitchFamily="34" charset="0"/>
                <a:ea typeface="Noto Sans" pitchFamily="34" charset="0"/>
                <a:cs typeface="Noto Sans" pitchFamily="34" charset="0"/>
              </a:rPr>
              <a:t>SocLab</a:t>
            </a:r>
            <a:r>
              <a:rPr lang="pl-PL" sz="1600" dirty="0" smtClean="0">
                <a:solidFill>
                  <a:srgbClr val="003366"/>
                </a:solidFill>
                <a:latin typeface="Noto Sans" pitchFamily="34" charset="0"/>
                <a:ea typeface="Noto Sans" pitchFamily="34" charset="0"/>
                <a:cs typeface="Noto Sans" pitchFamily="34" charset="0"/>
              </a:rPr>
              <a:t>”, </a:t>
            </a:r>
            <a:r>
              <a:rPr lang="pl-PL" sz="1600" dirty="0" smtClean="0">
                <a:solidFill>
                  <a:srgbClr val="003366"/>
                </a:solidFill>
                <a:latin typeface="Noto Sans" pitchFamily="34" charset="0"/>
                <a:ea typeface="Noto Sans" pitchFamily="34" charset="0"/>
                <a:cs typeface="Noto Sans" pitchFamily="34" charset="0"/>
              </a:rPr>
              <a:t>w której zajmuję się kwestiami partycypacji społecznej, nowymi technologiami i budowaniem porozumienia między mieszkańcami a lokalnymi władzami. Koordynuję akcję Masz Głos w edycji 2019/2020 w województwach: podlaskim, mazowieckim, warmińsko-mazurskim. Jako certyfikowana trenerka od lat szkolę samorządowców, nauczycieli i społeczników. Jestem absolwentką XI edycji Szkoły Liderów Polsko-Amerykańskiej Fundacji Wolności.</a:t>
            </a:r>
            <a:endParaRPr lang="pl-PL" sz="1600" dirty="0">
              <a:solidFill>
                <a:srgbClr val="003366"/>
              </a:solidFill>
              <a:latin typeface="Noto Sans" pitchFamily="34" charset="0"/>
              <a:ea typeface="Noto Sans" pitchFamily="34" charset="0"/>
              <a:cs typeface="Noto Sans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zawartości 7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187624" y="1268760"/>
            <a:ext cx="6984776" cy="3395378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2771800" y="5013176"/>
            <a:ext cx="3528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 smtClean="0">
                <a:solidFill>
                  <a:srgbClr val="003366"/>
                </a:solidFill>
                <a:latin typeface="Noto Sans"/>
              </a:rPr>
              <a:t>Daj się zaskoczyć!</a:t>
            </a:r>
            <a:endParaRPr lang="pl-PL" sz="3200" dirty="0">
              <a:solidFill>
                <a:srgbClr val="003366"/>
              </a:solidFill>
              <a:latin typeface="Noto Sans"/>
            </a:endParaRPr>
          </a:p>
        </p:txBody>
      </p:sp>
    </p:spTree>
    <p:extLst>
      <p:ext uri="{BB962C8B-B14F-4D97-AF65-F5344CB8AC3E}">
        <p14:creationId xmlns:p14="http://schemas.microsoft.com/office/powerpoint/2010/main" val="42054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003366"/>
                </a:solidFill>
                <a:latin typeface="Noto Sans"/>
              </a:rPr>
              <a:t>Zasady burzy mózgów</a:t>
            </a:r>
            <a:endParaRPr lang="pl-PL" dirty="0">
              <a:solidFill>
                <a:srgbClr val="003366"/>
              </a:solidFill>
              <a:latin typeface="Noto Sans"/>
            </a:endParaRPr>
          </a:p>
        </p:txBody>
      </p:sp>
      <p:sp>
        <p:nvSpPr>
          <p:cNvPr id="4" name="Symbol zastępczy zawartości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b="1" u="sng" dirty="0">
                <a:solidFill>
                  <a:srgbClr val="003366"/>
                </a:solidFill>
                <a:latin typeface="Noto Sans"/>
              </a:rPr>
              <a:t>Z</a:t>
            </a:r>
            <a:r>
              <a:rPr lang="pl-PL" b="1" u="sng" dirty="0" smtClean="0">
                <a:solidFill>
                  <a:srgbClr val="003366"/>
                </a:solidFill>
                <a:latin typeface="Noto Sans"/>
              </a:rPr>
              <a:t> </a:t>
            </a:r>
            <a:r>
              <a:rPr lang="pl-PL" b="1" u="sng" dirty="0">
                <a:solidFill>
                  <a:srgbClr val="003366"/>
                </a:solidFill>
                <a:latin typeface="Noto Sans"/>
              </a:rPr>
              <a:t>ilości rodzi się </a:t>
            </a:r>
            <a:r>
              <a:rPr lang="pl-PL" b="1" u="sng" dirty="0" smtClean="0">
                <a:solidFill>
                  <a:srgbClr val="003366"/>
                </a:solidFill>
                <a:latin typeface="Noto Sans"/>
              </a:rPr>
              <a:t>jakość</a:t>
            </a:r>
            <a:r>
              <a:rPr lang="pl-PL" dirty="0">
                <a:solidFill>
                  <a:srgbClr val="003366"/>
                </a:solidFill>
                <a:latin typeface="Noto Sans"/>
              </a:rPr>
              <a:t>.</a:t>
            </a:r>
          </a:p>
          <a:p>
            <a:r>
              <a:rPr lang="pl-PL" dirty="0" smtClean="0">
                <a:solidFill>
                  <a:srgbClr val="003366"/>
                </a:solidFill>
                <a:latin typeface="Noto Sans"/>
              </a:rPr>
              <a:t>Nawet szalone pomysły są ok.</a:t>
            </a:r>
            <a:endParaRPr lang="pl-PL" dirty="0">
              <a:solidFill>
                <a:srgbClr val="003366"/>
              </a:solidFill>
              <a:latin typeface="Noto Sans"/>
            </a:endParaRPr>
          </a:p>
          <a:p>
            <a:r>
              <a:rPr lang="pl-PL" dirty="0" smtClean="0">
                <a:solidFill>
                  <a:srgbClr val="003366"/>
                </a:solidFill>
                <a:latin typeface="Noto Sans"/>
              </a:rPr>
              <a:t>Każdy może proponować </a:t>
            </a:r>
            <a:r>
              <a:rPr lang="pl-PL" dirty="0">
                <a:solidFill>
                  <a:srgbClr val="003366"/>
                </a:solidFill>
                <a:latin typeface="Noto Sans"/>
              </a:rPr>
              <a:t>swoje </a:t>
            </a:r>
            <a:r>
              <a:rPr lang="pl-PL" dirty="0" smtClean="0">
                <a:solidFill>
                  <a:srgbClr val="003366"/>
                </a:solidFill>
                <a:latin typeface="Noto Sans"/>
              </a:rPr>
              <a:t>pomysły.</a:t>
            </a:r>
          </a:p>
          <a:p>
            <a:r>
              <a:rPr lang="pl-PL" dirty="0" smtClean="0">
                <a:solidFill>
                  <a:srgbClr val="003366"/>
                </a:solidFill>
                <a:latin typeface="Noto Sans"/>
              </a:rPr>
              <a:t>Każdy pomysł powinien być zapisany. </a:t>
            </a:r>
            <a:endParaRPr lang="pl-PL" dirty="0">
              <a:solidFill>
                <a:srgbClr val="003366"/>
              </a:solidFill>
              <a:latin typeface="Noto Sans"/>
            </a:endParaRPr>
          </a:p>
          <a:p>
            <a:r>
              <a:rPr lang="pl-PL" dirty="0" smtClean="0">
                <a:solidFill>
                  <a:srgbClr val="003366"/>
                </a:solidFill>
                <a:latin typeface="Noto Sans"/>
              </a:rPr>
              <a:t>Wyłączamy tryb „Nie da się”, „To głupi pomysł!” – absolutny zakaz (auto)krytyki</a:t>
            </a:r>
            <a:endParaRPr lang="pl-PL" dirty="0">
              <a:solidFill>
                <a:srgbClr val="003366"/>
              </a:solidFill>
              <a:latin typeface="Noto Sans"/>
            </a:endParaRPr>
          </a:p>
          <a:p>
            <a:endParaRPr lang="pl-PL" dirty="0">
              <a:solidFill>
                <a:srgbClr val="003366"/>
              </a:solidFill>
              <a:latin typeface="Noto Sans"/>
            </a:endParaRPr>
          </a:p>
        </p:txBody>
      </p:sp>
    </p:spTree>
    <p:extLst>
      <p:ext uri="{BB962C8B-B14F-4D97-AF65-F5344CB8AC3E}">
        <p14:creationId xmlns:p14="http://schemas.microsoft.com/office/powerpoint/2010/main" val="198542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16632"/>
            <a:ext cx="9144000" cy="6467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55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003366"/>
                </a:solidFill>
                <a:latin typeface="Noto Sans"/>
              </a:rPr>
              <a:t>Prototypowanie</a:t>
            </a:r>
            <a:endParaRPr lang="pl-PL" dirty="0">
              <a:solidFill>
                <a:srgbClr val="003366"/>
              </a:solidFill>
              <a:latin typeface="Noto Sans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0021" y="1705670"/>
            <a:ext cx="8327907" cy="3883569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1043608" y="5877272"/>
            <a:ext cx="50943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>
                <a:latin typeface="Lato"/>
              </a:rPr>
              <a:t>Zdjęcie z projektu Mieszkańcy w (o)środku kultury, 2015/2016. </a:t>
            </a:r>
          </a:p>
          <a:p>
            <a:r>
              <a:rPr lang="pl-PL" sz="1200" dirty="0">
                <a:latin typeface="Lato"/>
              </a:rPr>
              <a:t>Realizowany przez „Stocznię”, współpraca: </a:t>
            </a:r>
            <a:r>
              <a:rPr lang="pl-PL" sz="1200" dirty="0" err="1">
                <a:latin typeface="Lato"/>
              </a:rPr>
              <a:t>engage</a:t>
            </a:r>
            <a:r>
              <a:rPr lang="pl-PL" sz="1200" dirty="0">
                <a:latin typeface="Lato"/>
              </a:rPr>
              <a:t> </a:t>
            </a:r>
            <a:r>
              <a:rPr lang="pl-PL" sz="1200" dirty="0" err="1">
                <a:latin typeface="Lato"/>
              </a:rPr>
              <a:t>warsaw</a:t>
            </a:r>
            <a:r>
              <a:rPr lang="pl-PL" sz="1200" dirty="0">
                <a:latin typeface="Lato"/>
              </a:rPr>
              <a:t> </a:t>
            </a:r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val="1916715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" y="201326"/>
            <a:ext cx="4965700" cy="2929763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1" y="3505200"/>
            <a:ext cx="5058256" cy="33528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lum bright="24000" contrast="27000"/>
          </a:blip>
          <a:stretch>
            <a:fillRect/>
          </a:stretch>
        </p:blipFill>
        <p:spPr>
          <a:xfrm>
            <a:off x="4827339" y="1484784"/>
            <a:ext cx="4349755" cy="4878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52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003366"/>
                </a:solidFill>
                <a:latin typeface="Noto Sans"/>
              </a:rPr>
              <a:t>Testowanie</a:t>
            </a:r>
            <a:endParaRPr lang="pl-PL" dirty="0">
              <a:solidFill>
                <a:srgbClr val="003366"/>
              </a:solidFill>
              <a:latin typeface="Noto Sans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3702" y="1484784"/>
            <a:ext cx="5856596" cy="4525963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457200" y="6309320"/>
            <a:ext cx="8075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 smtClean="0">
                <a:solidFill>
                  <a:srgbClr val="003366"/>
                </a:solidFill>
                <a:latin typeface="Noto Sans"/>
              </a:rPr>
              <a:t>NYC </a:t>
            </a:r>
            <a:r>
              <a:rPr lang="pl-PL" sz="1600" dirty="0">
                <a:solidFill>
                  <a:srgbClr val="003366"/>
                </a:solidFill>
                <a:latin typeface="Noto Sans"/>
              </a:rPr>
              <a:t>DOT / Michael Grimm https://www.archdaily.com</a:t>
            </a:r>
          </a:p>
        </p:txBody>
      </p:sp>
    </p:spTree>
    <p:extLst>
      <p:ext uri="{BB962C8B-B14F-4D97-AF65-F5344CB8AC3E}">
        <p14:creationId xmlns:p14="http://schemas.microsoft.com/office/powerpoint/2010/main" val="2657861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pl-PL" dirty="0" smtClean="0">
                <a:solidFill>
                  <a:srgbClr val="003366"/>
                </a:solidFill>
                <a:latin typeface="Noto Sans"/>
              </a:rPr>
              <a:t>Plac NZS Białystok</a:t>
            </a:r>
            <a:endParaRPr lang="pl-PL" dirty="0">
              <a:solidFill>
                <a:srgbClr val="003366"/>
              </a:solidFill>
              <a:latin typeface="Noto Sans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3144" y="1268760"/>
            <a:ext cx="6323541" cy="355699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03265" y="3645024"/>
            <a:ext cx="5740735" cy="32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376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00808"/>
            <a:ext cx="3460770" cy="4525963"/>
          </a:xfrm>
          <a:prstGeom prst="ellipse">
            <a:avLst/>
          </a:prstGeom>
          <a:ln w="63500" cap="rnd">
            <a:solidFill>
              <a:srgbClr val="006699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8" name="Chmurka 7"/>
          <p:cNvSpPr/>
          <p:nvPr/>
        </p:nvSpPr>
        <p:spPr>
          <a:xfrm>
            <a:off x="3739270" y="476672"/>
            <a:ext cx="4824536" cy="3589859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dirty="0" smtClean="0">
                <a:solidFill>
                  <a:srgbClr val="003366"/>
                </a:solidFill>
                <a:latin typeface="Noto Sans"/>
              </a:rPr>
              <a:t>Design Thinking w działaniach społecznych </a:t>
            </a:r>
            <a:endParaRPr lang="pl-PL" sz="3200" dirty="0">
              <a:solidFill>
                <a:srgbClr val="003366"/>
              </a:solidFill>
              <a:latin typeface="Noto Sans"/>
            </a:endParaRPr>
          </a:p>
        </p:txBody>
      </p:sp>
    </p:spTree>
    <p:extLst>
      <p:ext uri="{BB962C8B-B14F-4D97-AF65-F5344CB8AC3E}">
        <p14:creationId xmlns:p14="http://schemas.microsoft.com/office/powerpoint/2010/main" val="3263277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zaokrąglony 3"/>
          <p:cNvSpPr/>
          <p:nvPr/>
        </p:nvSpPr>
        <p:spPr>
          <a:xfrm>
            <a:off x="1331640" y="2276872"/>
            <a:ext cx="6696744" cy="33123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aphicFrame>
        <p:nvGraphicFramePr>
          <p:cNvPr id="5" name="Symbol zastępczy zawartości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877607753"/>
              </p:ext>
            </p:extLst>
          </p:nvPr>
        </p:nvGraphicFramePr>
        <p:xfrm>
          <a:off x="0" y="332656"/>
          <a:ext cx="9144000" cy="57935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7942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003366"/>
                </a:solidFill>
                <a:latin typeface="Noto Sans"/>
              </a:rPr>
              <a:t>KORZYŚCI zastosowania DT w działaniach społecznych</a:t>
            </a:r>
            <a:endParaRPr lang="pl-PL" dirty="0">
              <a:solidFill>
                <a:srgbClr val="003366"/>
              </a:solidFill>
              <a:latin typeface="Noto Sans"/>
            </a:endParaRP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7658389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1783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66725" algn="ctr">
              <a:spcBef>
                <a:spcPts val="3600"/>
              </a:spcBef>
              <a:spcAft>
                <a:spcPts val="1800"/>
              </a:spcAft>
              <a:buFont typeface="Arial" panose="020B0604020202020204" pitchFamily="34" charset="0"/>
              <a:buNone/>
            </a:pPr>
            <a:endParaRPr lang="pl-PL" altLang="pl-PL" b="1" dirty="0" smtClean="0">
              <a:solidFill>
                <a:schemeClr val="bg1"/>
              </a:solidFill>
              <a:latin typeface="Noto Sans" pitchFamily="34" charset="0"/>
              <a:ea typeface="Noto Sans" pitchFamily="34" charset="0"/>
              <a:cs typeface="Noto Sans" pitchFamily="34" charset="0"/>
            </a:endParaRPr>
          </a:p>
          <a:p>
            <a:pPr marL="466725" algn="ctr">
              <a:spcBef>
                <a:spcPts val="3600"/>
              </a:spcBef>
              <a:spcAft>
                <a:spcPts val="1800"/>
              </a:spcAft>
              <a:buFont typeface="Arial" panose="020B0604020202020204" pitchFamily="34" charset="0"/>
              <a:buNone/>
            </a:pPr>
            <a:r>
              <a:rPr lang="pl-PL" altLang="pl-PL" b="1" dirty="0" smtClean="0">
                <a:solidFill>
                  <a:schemeClr val="bg1"/>
                </a:solidFill>
                <a:latin typeface="Noto Sans" pitchFamily="34" charset="0"/>
                <a:ea typeface="Noto Sans" pitchFamily="34" charset="0"/>
                <a:cs typeface="Noto Sans" pitchFamily="34" charset="0"/>
              </a:rPr>
              <a:t>O czym będziemy mówić na dzisiejszym spotkaniu?</a:t>
            </a:r>
          </a:p>
        </p:txBody>
      </p:sp>
      <p:pic>
        <p:nvPicPr>
          <p:cNvPr id="5123" name="Obraz 4" descr="Projekt bez tytułu-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1925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003366"/>
                </a:solidFill>
                <a:latin typeface="Noto Sans"/>
              </a:rPr>
              <a:t>Bank wiedzy</a:t>
            </a:r>
            <a:endParaRPr lang="pl-PL" dirty="0">
              <a:solidFill>
                <a:srgbClr val="003366"/>
              </a:solidFill>
              <a:latin typeface="Noto Sans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>
                <a:solidFill>
                  <a:srgbClr val="003366"/>
                </a:solidFill>
                <a:latin typeface="Noto Sans"/>
                <a:hlinkClick r:id="rId2"/>
              </a:rPr>
              <a:t>https://designthinking.ideo.com</a:t>
            </a:r>
            <a:r>
              <a:rPr lang="pl-PL" dirty="0" smtClean="0">
                <a:solidFill>
                  <a:srgbClr val="003366"/>
                </a:solidFill>
                <a:latin typeface="Noto Sans"/>
                <a:hlinkClick r:id="rId2"/>
              </a:rPr>
              <a:t>/</a:t>
            </a:r>
            <a:endParaRPr lang="pl-PL" dirty="0" smtClean="0">
              <a:solidFill>
                <a:srgbClr val="003366"/>
              </a:solidFill>
              <a:latin typeface="Noto Sans"/>
            </a:endParaRPr>
          </a:p>
          <a:p>
            <a:r>
              <a:rPr lang="pl-PL" dirty="0">
                <a:solidFill>
                  <a:srgbClr val="003366"/>
                </a:solidFill>
                <a:latin typeface="Noto Sans"/>
                <a:hlinkClick r:id="rId3"/>
              </a:rPr>
              <a:t>https://www.szkolazklasa.org.pl/materialy/desigh-thinking-edukacji</a:t>
            </a:r>
            <a:r>
              <a:rPr lang="pl-PL" dirty="0" smtClean="0">
                <a:solidFill>
                  <a:srgbClr val="003366"/>
                </a:solidFill>
                <a:latin typeface="Noto Sans"/>
                <a:hlinkClick r:id="rId3"/>
              </a:rPr>
              <a:t>/</a:t>
            </a:r>
            <a:endParaRPr lang="pl-PL" dirty="0" smtClean="0">
              <a:solidFill>
                <a:srgbClr val="003366"/>
              </a:solidFill>
              <a:latin typeface="Noto Sans"/>
            </a:endParaRPr>
          </a:p>
          <a:p>
            <a:r>
              <a:rPr lang="pl-PL" dirty="0">
                <a:solidFill>
                  <a:srgbClr val="003366"/>
                </a:solidFill>
                <a:latin typeface="Noto Sans"/>
                <a:hlinkClick r:id="rId4"/>
              </a:rPr>
              <a:t>https://</a:t>
            </a:r>
            <a:r>
              <a:rPr lang="pl-PL" dirty="0" smtClean="0">
                <a:solidFill>
                  <a:srgbClr val="003366"/>
                </a:solidFill>
                <a:latin typeface="Noto Sans"/>
                <a:hlinkClick r:id="rId4"/>
              </a:rPr>
              <a:t>www.youtube.com/watch?v=j-g_9MKwdGQ</a:t>
            </a:r>
            <a:r>
              <a:rPr lang="pl-PL" dirty="0" smtClean="0">
                <a:solidFill>
                  <a:srgbClr val="003366"/>
                </a:solidFill>
                <a:latin typeface="Noto Sans"/>
              </a:rPr>
              <a:t> </a:t>
            </a:r>
            <a:r>
              <a:rPr lang="pl-PL" sz="2800" dirty="0" smtClean="0">
                <a:solidFill>
                  <a:srgbClr val="003366"/>
                </a:solidFill>
                <a:latin typeface="Noto Sans"/>
              </a:rPr>
              <a:t>(</a:t>
            </a:r>
            <a:r>
              <a:rPr lang="pl-PL" sz="2800" dirty="0">
                <a:solidFill>
                  <a:srgbClr val="003366"/>
                </a:solidFill>
                <a:latin typeface="Noto Sans"/>
              </a:rPr>
              <a:t>Wojtek Ławniczak o Design Thinking #4 Mariusz Łodyga </a:t>
            </a:r>
            <a:r>
              <a:rPr lang="pl-PL" sz="2800" dirty="0" smtClean="0">
                <a:solidFill>
                  <a:srgbClr val="003366"/>
                </a:solidFill>
                <a:latin typeface="Noto Sans"/>
              </a:rPr>
              <a:t>Show)</a:t>
            </a:r>
            <a:endParaRPr lang="pl-PL" dirty="0">
              <a:solidFill>
                <a:srgbClr val="003366"/>
              </a:solidFill>
              <a:latin typeface="Noto Sans"/>
            </a:endParaRPr>
          </a:p>
          <a:p>
            <a:endParaRPr lang="pl-PL" dirty="0">
              <a:solidFill>
                <a:srgbClr val="003366"/>
              </a:solidFill>
              <a:latin typeface="Noto Sans"/>
            </a:endParaRPr>
          </a:p>
        </p:txBody>
      </p:sp>
    </p:spTree>
    <p:extLst>
      <p:ext uri="{BB962C8B-B14F-4D97-AF65-F5344CB8AC3E}">
        <p14:creationId xmlns:p14="http://schemas.microsoft.com/office/powerpoint/2010/main" val="395833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Obraz 4" descr="Projekt bez tytułu-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1925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3275856" y="5949280"/>
            <a:ext cx="6552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solidFill>
                  <a:srgbClr val="006666"/>
                </a:solidFill>
              </a:rPr>
              <a:t>k.sztop-rutkowska@soclab.org.pl</a:t>
            </a:r>
            <a:endParaRPr lang="pl-PL" sz="2000" b="1" dirty="0">
              <a:solidFill>
                <a:srgbClr val="0066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ymbol zastępczy zawartości 2"/>
          <p:cNvSpPr>
            <a:spLocks noGrp="1"/>
          </p:cNvSpPr>
          <p:nvPr>
            <p:ph idx="1"/>
          </p:nvPr>
        </p:nvSpPr>
        <p:spPr>
          <a:xfrm>
            <a:off x="468313" y="1601788"/>
            <a:ext cx="8229600" cy="5256212"/>
          </a:xfrm>
        </p:spPr>
        <p:txBody>
          <a:bodyPr/>
          <a:lstStyle/>
          <a:p>
            <a:pPr marL="323850">
              <a:lnSpc>
                <a:spcPct val="150000"/>
              </a:lnSpc>
              <a:spcAft>
                <a:spcPts val="600"/>
              </a:spcAft>
            </a:pPr>
            <a:r>
              <a:rPr lang="pl-PL" altLang="pl-PL" sz="2400" b="1" dirty="0" smtClean="0">
                <a:solidFill>
                  <a:schemeClr val="bg1"/>
                </a:solidFill>
                <a:latin typeface="Noto Sans" pitchFamily="34" charset="0"/>
                <a:ea typeface="Noto Sans" pitchFamily="34" charset="0"/>
                <a:cs typeface="Noto Sans" pitchFamily="34" charset="0"/>
              </a:rPr>
              <a:t>Czym jest metoda Design Thinking? </a:t>
            </a:r>
          </a:p>
          <a:p>
            <a:pPr marL="323850">
              <a:lnSpc>
                <a:spcPct val="150000"/>
              </a:lnSpc>
              <a:spcAft>
                <a:spcPts val="600"/>
              </a:spcAft>
            </a:pPr>
            <a:r>
              <a:rPr lang="pl-PL" altLang="pl-PL" sz="2400" b="1" dirty="0" smtClean="0">
                <a:solidFill>
                  <a:schemeClr val="bg1"/>
                </a:solidFill>
                <a:latin typeface="Noto Sans" pitchFamily="34" charset="0"/>
                <a:ea typeface="Noto Sans" pitchFamily="34" charset="0"/>
                <a:cs typeface="Noto Sans" pitchFamily="34" charset="0"/>
              </a:rPr>
              <a:t>Jakie są etapy pracy w Design Thinking?</a:t>
            </a:r>
          </a:p>
          <a:p>
            <a:pPr marL="323850">
              <a:lnSpc>
                <a:spcPct val="150000"/>
              </a:lnSpc>
              <a:spcAft>
                <a:spcPts val="600"/>
              </a:spcAft>
            </a:pPr>
            <a:r>
              <a:rPr lang="pl-PL" altLang="pl-PL" sz="2400" b="1" dirty="0" smtClean="0">
                <a:solidFill>
                  <a:schemeClr val="bg1"/>
                </a:solidFill>
                <a:latin typeface="Noto Sans" pitchFamily="34" charset="0"/>
                <a:ea typeface="Noto Sans" pitchFamily="34" charset="0"/>
                <a:cs typeface="Noto Sans" pitchFamily="34" charset="0"/>
              </a:rPr>
              <a:t>Jak można zastosować tę metodę w działaniach społecznych?</a:t>
            </a:r>
          </a:p>
          <a:p>
            <a:pPr marL="323850">
              <a:buFont typeface="Arial" panose="020B0604020202020204" pitchFamily="34" charset="0"/>
              <a:buNone/>
            </a:pPr>
            <a:endParaRPr lang="pl-PL" altLang="pl-PL" sz="1800" dirty="0" smtClean="0"/>
          </a:p>
          <a:p>
            <a:pPr marL="323850">
              <a:buFont typeface="Arial" panose="020B0604020202020204" pitchFamily="34" charset="0"/>
              <a:buNone/>
            </a:pPr>
            <a:r>
              <a:rPr lang="pl-PL" altLang="pl-PL" sz="2400" dirty="0" smtClean="0">
                <a:solidFill>
                  <a:schemeClr val="bg1"/>
                </a:solidFill>
                <a:latin typeface="Noto Sans" pitchFamily="34" charset="0"/>
                <a:ea typeface="Noto Sans" pitchFamily="34" charset="0"/>
                <a:cs typeface="Noto Sans" pitchFamily="34" charset="0"/>
              </a:rPr>
              <a:t>Link do materiałów wykorzystywanych podczas </a:t>
            </a:r>
            <a:r>
              <a:rPr lang="pl-PL" altLang="pl-PL" sz="2400" dirty="0" err="1" smtClean="0">
                <a:solidFill>
                  <a:schemeClr val="bg1"/>
                </a:solidFill>
                <a:latin typeface="Noto Sans" pitchFamily="34" charset="0"/>
                <a:ea typeface="Noto Sans" pitchFamily="34" charset="0"/>
                <a:cs typeface="Noto Sans" pitchFamily="34" charset="0"/>
              </a:rPr>
              <a:t>webinarium</a:t>
            </a:r>
            <a:r>
              <a:rPr lang="pl-PL" altLang="pl-PL" sz="2400" dirty="0" smtClean="0">
                <a:solidFill>
                  <a:schemeClr val="bg1"/>
                </a:solidFill>
                <a:latin typeface="Noto Sans" pitchFamily="34" charset="0"/>
                <a:ea typeface="Noto Sans" pitchFamily="34" charset="0"/>
                <a:cs typeface="Noto Sans" pitchFamily="34" charset="0"/>
              </a:rPr>
              <a:t>: </a:t>
            </a:r>
          </a:p>
          <a:p>
            <a:pPr marL="323850">
              <a:buFont typeface="Arial" panose="020B0604020202020204" pitchFamily="34" charset="0"/>
              <a:buNone/>
            </a:pPr>
            <a:r>
              <a:rPr lang="pl-PL" altLang="pl-PL" sz="2400" u="sng" dirty="0" smtClean="0">
                <a:solidFill>
                  <a:schemeClr val="bg1"/>
                </a:solidFill>
                <a:latin typeface="Noto Sans" pitchFamily="34" charset="0"/>
                <a:ea typeface="Noto Sans" pitchFamily="34" charset="0"/>
                <a:cs typeface="Noto Sans" pitchFamily="34" charset="0"/>
                <a:hlinkClick r:id="rId3"/>
              </a:rPr>
              <a:t>https://www.szkolazklasa.org.pl/materialy/desigh-thinking-edukacji/</a:t>
            </a:r>
            <a:endParaRPr lang="pl-PL" altLang="pl-PL" sz="2400" dirty="0" smtClean="0">
              <a:solidFill>
                <a:schemeClr val="bg1"/>
              </a:solidFill>
              <a:latin typeface="Noto Sans" pitchFamily="34" charset="0"/>
              <a:ea typeface="Noto Sans" pitchFamily="34" charset="0"/>
              <a:cs typeface="Noto Sans" pitchFamily="34" charset="0"/>
            </a:endParaRPr>
          </a:p>
          <a:p>
            <a:pPr marL="323850">
              <a:buFont typeface="Arial" panose="020B0604020202020204" pitchFamily="34" charset="0"/>
              <a:buNone/>
            </a:pPr>
            <a:r>
              <a:rPr lang="pl-PL" altLang="pl-PL" sz="1800" dirty="0" smtClean="0">
                <a:solidFill>
                  <a:schemeClr val="bg1"/>
                </a:solidFill>
                <a:latin typeface="Noto Sans" pitchFamily="34" charset="0"/>
                <a:ea typeface="Noto Sans" pitchFamily="34" charset="0"/>
                <a:cs typeface="Noto Sans" pitchFamily="34" charset="0"/>
              </a:rPr>
              <a:t>	</a:t>
            </a:r>
            <a:r>
              <a:rPr lang="pl-PL" altLang="pl-PL" sz="1200" dirty="0" smtClean="0">
                <a:solidFill>
                  <a:schemeClr val="bg1"/>
                </a:solidFill>
                <a:latin typeface="Noto Sans" pitchFamily="34" charset="0"/>
                <a:ea typeface="Noto Sans" pitchFamily="34" charset="0"/>
                <a:cs typeface="Noto Sans" pitchFamily="34" charset="0"/>
              </a:rPr>
              <a:t>Są to materiały przygotowane przez Centrum Edukacji Obywatelskiej do pracy w szkole. Można z nich korzystać jednak szerzej, w innych działaniach społecznych. </a:t>
            </a:r>
            <a:r>
              <a:rPr lang="pl-PL" altLang="pl-PL" sz="2400" dirty="0" smtClean="0">
                <a:latin typeface="Noto Sans" pitchFamily="34" charset="0"/>
                <a:ea typeface="Noto Sans" pitchFamily="34" charset="0"/>
                <a:cs typeface="Noto Sans" pitchFamily="34" charset="0"/>
              </a:rPr>
              <a:t/>
            </a:r>
            <a:br>
              <a:rPr lang="pl-PL" altLang="pl-PL" sz="2400" dirty="0" smtClean="0">
                <a:latin typeface="Noto Sans" pitchFamily="34" charset="0"/>
                <a:ea typeface="Noto Sans" pitchFamily="34" charset="0"/>
                <a:cs typeface="Noto Sans" pitchFamily="34" charset="0"/>
              </a:rPr>
            </a:br>
            <a:endParaRPr lang="pl-PL" altLang="pl-PL" sz="2400" dirty="0" smtClean="0">
              <a:latin typeface="Noto Sans" pitchFamily="34" charset="0"/>
              <a:ea typeface="Noto Sans" pitchFamily="34" charset="0"/>
              <a:cs typeface="Noto Sans" pitchFamily="34" charset="0"/>
            </a:endParaRPr>
          </a:p>
          <a:p>
            <a:pPr marL="323850" algn="ctr">
              <a:spcBef>
                <a:spcPts val="3600"/>
              </a:spcBef>
              <a:spcAft>
                <a:spcPts val="1800"/>
              </a:spcAft>
              <a:buFont typeface="Arial" panose="020B0604020202020204" pitchFamily="34" charset="0"/>
              <a:buNone/>
            </a:pPr>
            <a:endParaRPr lang="pl-PL" altLang="pl-PL" b="1" dirty="0" smtClean="0">
              <a:solidFill>
                <a:schemeClr val="bg1"/>
              </a:solidFill>
              <a:latin typeface="Noto Sans" pitchFamily="34" charset="0"/>
              <a:ea typeface="Noto Sans" pitchFamily="34" charset="0"/>
              <a:cs typeface="Noto Sans" pitchFamily="34" charset="0"/>
            </a:endParaRPr>
          </a:p>
        </p:txBody>
      </p:sp>
      <p:pic>
        <p:nvPicPr>
          <p:cNvPr id="6147" name="Obraz 4" descr="Projekt bez tytułu-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1925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murka 3"/>
          <p:cNvSpPr/>
          <p:nvPr/>
        </p:nvSpPr>
        <p:spPr>
          <a:xfrm>
            <a:off x="611560" y="908720"/>
            <a:ext cx="7632848" cy="4896544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4"/>
          <p:cNvSpPr/>
          <p:nvPr/>
        </p:nvSpPr>
        <p:spPr>
          <a:xfrm>
            <a:off x="1907704" y="2132856"/>
            <a:ext cx="579613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dirty="0" smtClean="0">
                <a:solidFill>
                  <a:srgbClr val="003366"/>
                </a:solidFill>
                <a:latin typeface="Noto Sans"/>
              </a:rPr>
              <a:t>Dzielcie </a:t>
            </a:r>
            <a:r>
              <a:rPr lang="pl-PL" sz="3200" dirty="0">
                <a:solidFill>
                  <a:srgbClr val="003366"/>
                </a:solidFill>
                <a:latin typeface="Noto Sans"/>
              </a:rPr>
              <a:t>się swoimi </a:t>
            </a:r>
            <a:endParaRPr lang="pl-PL" sz="3200" dirty="0" smtClean="0">
              <a:solidFill>
                <a:srgbClr val="003366"/>
              </a:solidFill>
              <a:latin typeface="Noto Sans"/>
            </a:endParaRPr>
          </a:p>
          <a:p>
            <a:r>
              <a:rPr lang="pl-PL" sz="3200" dirty="0" smtClean="0">
                <a:solidFill>
                  <a:srgbClr val="003366"/>
                </a:solidFill>
                <a:latin typeface="Noto Sans"/>
              </a:rPr>
              <a:t>pytaniami</a:t>
            </a:r>
            <a:r>
              <a:rPr lang="pl-PL" sz="3200" dirty="0">
                <a:solidFill>
                  <a:srgbClr val="003366"/>
                </a:solidFill>
                <a:latin typeface="Noto Sans"/>
              </a:rPr>
              <a:t>, </a:t>
            </a:r>
            <a:endParaRPr lang="pl-PL" sz="3200" dirty="0" smtClean="0">
              <a:solidFill>
                <a:srgbClr val="003366"/>
              </a:solidFill>
              <a:latin typeface="Noto Sans"/>
            </a:endParaRPr>
          </a:p>
          <a:p>
            <a:r>
              <a:rPr lang="pl-PL" sz="3200" dirty="0">
                <a:solidFill>
                  <a:srgbClr val="003366"/>
                </a:solidFill>
                <a:latin typeface="Noto Sans"/>
              </a:rPr>
              <a:t>p</a:t>
            </a:r>
            <a:r>
              <a:rPr lang="pl-PL" sz="3200" dirty="0" smtClean="0">
                <a:solidFill>
                  <a:srgbClr val="003366"/>
                </a:solidFill>
                <a:latin typeface="Noto Sans"/>
              </a:rPr>
              <a:t>rzemyśleniami, doświadczeniem </a:t>
            </a:r>
            <a:endParaRPr lang="pl-PL" sz="3200" dirty="0">
              <a:solidFill>
                <a:srgbClr val="003366"/>
              </a:solidFill>
              <a:latin typeface="Noto Sans"/>
            </a:endParaRPr>
          </a:p>
        </p:txBody>
      </p:sp>
      <p:sp>
        <p:nvSpPr>
          <p:cNvPr id="2" name="Przycisk akcji: Dźwięk 1">
            <a:hlinkClick r:id="" action="ppaction://noaction" highlightClick="1">
              <a:snd r:embed="rId2" name="applause.wav"/>
            </a:hlinkClick>
          </p:cNvPr>
          <p:cNvSpPr/>
          <p:nvPr/>
        </p:nvSpPr>
        <p:spPr>
          <a:xfrm>
            <a:off x="6012160" y="1340768"/>
            <a:ext cx="1042416" cy="1042416"/>
          </a:xfrm>
          <a:prstGeom prst="actionButtonSoun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15598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003366"/>
                </a:solidFill>
              </a:rPr>
              <a:t>Moje doświadczenie z Design Thinking</a:t>
            </a:r>
            <a:endParaRPr lang="pl-PL" dirty="0">
              <a:solidFill>
                <a:srgbClr val="003366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989334"/>
            <a:ext cx="8229600" cy="4853136"/>
          </a:xfrm>
        </p:spPr>
        <p:txBody>
          <a:bodyPr/>
          <a:lstStyle/>
          <a:p>
            <a:r>
              <a:rPr lang="pl-PL" sz="2800" dirty="0" smtClean="0">
                <a:solidFill>
                  <a:srgbClr val="003366"/>
                </a:solidFill>
                <a:latin typeface="Noto Sans"/>
              </a:rPr>
              <a:t>Tworzenie programów rewitalizacji </a:t>
            </a:r>
          </a:p>
          <a:p>
            <a:r>
              <a:rPr lang="pl-PL" sz="2800" dirty="0" smtClean="0">
                <a:solidFill>
                  <a:srgbClr val="003366"/>
                </a:solidFill>
                <a:latin typeface="Noto Sans"/>
              </a:rPr>
              <a:t>Współpraca ze Stocznią – warsztaty innowacji dla osób </a:t>
            </a:r>
            <a:r>
              <a:rPr lang="pl-PL" sz="2800" dirty="0" smtClean="0">
                <a:solidFill>
                  <a:srgbClr val="003366"/>
                </a:solidFill>
                <a:latin typeface="Noto Sans"/>
              </a:rPr>
              <a:t>zależnych i ich opiekunów</a:t>
            </a:r>
            <a:endParaRPr lang="pl-PL" sz="2800" dirty="0" smtClean="0">
              <a:solidFill>
                <a:srgbClr val="003366"/>
              </a:solidFill>
              <a:latin typeface="Noto Sans"/>
            </a:endParaRPr>
          </a:p>
          <a:p>
            <a:r>
              <a:rPr lang="pl-PL" sz="2800" dirty="0" smtClean="0">
                <a:solidFill>
                  <a:srgbClr val="003366"/>
                </a:solidFill>
                <a:latin typeface="Noto Sans"/>
              </a:rPr>
              <a:t>Współpraca z zarządzającymi szkołami</a:t>
            </a:r>
          </a:p>
          <a:p>
            <a:r>
              <a:rPr lang="pl-PL" sz="2800" dirty="0" smtClean="0">
                <a:solidFill>
                  <a:srgbClr val="003366"/>
                </a:solidFill>
                <a:latin typeface="Noto Sans"/>
              </a:rPr>
              <a:t>Konsultacje społeczne – Lidzbark Warmiński</a:t>
            </a:r>
          </a:p>
          <a:p>
            <a:r>
              <a:rPr lang="pl-PL" sz="2800" dirty="0" smtClean="0">
                <a:solidFill>
                  <a:srgbClr val="003366"/>
                </a:solidFill>
                <a:latin typeface="Noto Sans"/>
              </a:rPr>
              <a:t>Akcja Masz Głos</a:t>
            </a:r>
          </a:p>
          <a:p>
            <a:r>
              <a:rPr lang="pl-PL" sz="2800" dirty="0" smtClean="0">
                <a:solidFill>
                  <a:srgbClr val="003366"/>
                </a:solidFill>
                <a:latin typeface="Noto Sans"/>
              </a:rPr>
              <a:t>Projekty studenckie w Instytucie Socjologii </a:t>
            </a:r>
            <a:r>
              <a:rPr lang="pl-PL" sz="2800" dirty="0" err="1" smtClean="0">
                <a:solidFill>
                  <a:srgbClr val="003366"/>
                </a:solidFill>
                <a:latin typeface="Noto Sans"/>
              </a:rPr>
              <a:t>UwB</a:t>
            </a:r>
            <a:endParaRPr lang="pl-PL" sz="2800" dirty="0">
              <a:solidFill>
                <a:srgbClr val="003366"/>
              </a:solidFill>
              <a:latin typeface="Noto Sans"/>
            </a:endParaRPr>
          </a:p>
        </p:txBody>
      </p:sp>
    </p:spTree>
    <p:extLst>
      <p:ext uri="{BB962C8B-B14F-4D97-AF65-F5344CB8AC3E}">
        <p14:creationId xmlns:p14="http://schemas.microsoft.com/office/powerpoint/2010/main" val="159591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murka 3"/>
          <p:cNvSpPr/>
          <p:nvPr/>
        </p:nvSpPr>
        <p:spPr>
          <a:xfrm>
            <a:off x="1781436" y="439217"/>
            <a:ext cx="6408712" cy="2952328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003366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3059832" y="1268760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3200" dirty="0" smtClean="0">
                <a:solidFill>
                  <a:srgbClr val="003366"/>
                </a:solidFill>
              </a:rPr>
              <a:t>Jakie macie skojarzenia z Design Thinking?</a:t>
            </a:r>
          </a:p>
        </p:txBody>
      </p:sp>
      <p:sp>
        <p:nvSpPr>
          <p:cNvPr id="6" name="Chmurka 5"/>
          <p:cNvSpPr/>
          <p:nvPr/>
        </p:nvSpPr>
        <p:spPr>
          <a:xfrm>
            <a:off x="863080" y="3789040"/>
            <a:ext cx="6408712" cy="2952328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003366"/>
              </a:solidFill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2195736" y="4509120"/>
            <a:ext cx="36724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solidFill>
                  <a:srgbClr val="003366"/>
                </a:solidFill>
              </a:rPr>
              <a:t>Kto z Was korzystał z Design Thinking?</a:t>
            </a:r>
            <a:endParaRPr lang="pl-PL" sz="2800" dirty="0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81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lipsa 7"/>
          <p:cNvSpPr/>
          <p:nvPr/>
        </p:nvSpPr>
        <p:spPr>
          <a:xfrm>
            <a:off x="4932040" y="764704"/>
            <a:ext cx="5328592" cy="52565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1419671" y="687735"/>
            <a:ext cx="3008313" cy="1450082"/>
          </a:xfrm>
        </p:spPr>
        <p:txBody>
          <a:bodyPr/>
          <a:lstStyle/>
          <a:p>
            <a:pPr algn="r"/>
            <a:r>
              <a:rPr lang="pl-PL" sz="2800" dirty="0" smtClean="0">
                <a:solidFill>
                  <a:srgbClr val="003366"/>
                </a:solidFill>
                <a:latin typeface="Noto Sans"/>
              </a:rPr>
              <a:t>Forma jest najważniejsza</a:t>
            </a:r>
            <a:br>
              <a:rPr lang="pl-PL" sz="2800" dirty="0" smtClean="0">
                <a:solidFill>
                  <a:srgbClr val="003366"/>
                </a:solidFill>
                <a:latin typeface="Noto Sans"/>
              </a:rPr>
            </a:br>
            <a:r>
              <a:rPr lang="pl-PL" sz="2800" dirty="0" err="1">
                <a:solidFill>
                  <a:srgbClr val="003366"/>
                </a:solidFill>
                <a:latin typeface="Noto Sans"/>
              </a:rPr>
              <a:t>Juicy</a:t>
            </a:r>
            <a:r>
              <a:rPr lang="pl-PL" sz="2800" dirty="0">
                <a:solidFill>
                  <a:srgbClr val="003366"/>
                </a:solidFill>
                <a:latin typeface="Noto Sans"/>
              </a:rPr>
              <a:t> </a:t>
            </a:r>
            <a:r>
              <a:rPr lang="pl-PL" sz="2800" dirty="0" err="1">
                <a:solidFill>
                  <a:srgbClr val="003366"/>
                </a:solidFill>
                <a:latin typeface="Noto Sans"/>
              </a:rPr>
              <a:t>Salif</a:t>
            </a:r>
            <a:endParaRPr lang="pl-PL" sz="2800" dirty="0">
              <a:solidFill>
                <a:srgbClr val="003366"/>
              </a:solidFill>
              <a:latin typeface="Noto Sans"/>
            </a:endParaRPr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412776"/>
            <a:ext cx="4153846" cy="4153846"/>
          </a:xfrm>
          <a:solidFill>
            <a:schemeClr val="accent1"/>
          </a:solidFill>
        </p:spPr>
      </p:pic>
      <p:sp>
        <p:nvSpPr>
          <p:cNvPr id="6" name="Symbol zastępczy tekstu 5"/>
          <p:cNvSpPr>
            <a:spLocks noGrp="1"/>
          </p:cNvSpPr>
          <p:nvPr>
            <p:ph type="body" sz="half" idx="2"/>
          </p:nvPr>
        </p:nvSpPr>
        <p:spPr>
          <a:xfrm>
            <a:off x="457200" y="2204864"/>
            <a:ext cx="4042792" cy="3921299"/>
          </a:xfrm>
        </p:spPr>
        <p:txBody>
          <a:bodyPr/>
          <a:lstStyle/>
          <a:p>
            <a:pPr algn="r"/>
            <a:r>
              <a:rPr lang="pl-PL" sz="2400" dirty="0" smtClean="0">
                <a:solidFill>
                  <a:srgbClr val="003366"/>
                </a:solidFill>
                <a:latin typeface="Noto Sans"/>
              </a:rPr>
              <a:t>Wyciskarka soków zaprojektowana w</a:t>
            </a:r>
            <a:r>
              <a:rPr lang="pl-PL" sz="2400" dirty="0">
                <a:solidFill>
                  <a:srgbClr val="003366"/>
                </a:solidFill>
                <a:latin typeface="Noto Sans"/>
              </a:rPr>
              <a:t> 1990 roku przez </a:t>
            </a:r>
            <a:r>
              <a:rPr lang="pl-PL" sz="2400" dirty="0" err="1">
                <a:solidFill>
                  <a:srgbClr val="003366"/>
                </a:solidFill>
                <a:latin typeface="Noto Sans"/>
              </a:rPr>
              <a:t>Philippe’a</a:t>
            </a:r>
            <a:r>
              <a:rPr lang="pl-PL" sz="2400" dirty="0">
                <a:solidFill>
                  <a:srgbClr val="003366"/>
                </a:solidFill>
                <a:latin typeface="Noto Sans"/>
              </a:rPr>
              <a:t> </a:t>
            </a:r>
            <a:r>
              <a:rPr lang="pl-PL" sz="2400" dirty="0" err="1">
                <a:solidFill>
                  <a:srgbClr val="003366"/>
                </a:solidFill>
                <a:latin typeface="Noto Sans"/>
              </a:rPr>
              <a:t>Starcka</a:t>
            </a:r>
            <a:r>
              <a:rPr lang="pl-PL" sz="2400" dirty="0">
                <a:solidFill>
                  <a:srgbClr val="003366"/>
                </a:solidFill>
                <a:latin typeface="Noto Sans"/>
              </a:rPr>
              <a:t> </a:t>
            </a:r>
            <a:r>
              <a:rPr lang="pl-PL" sz="2400" dirty="0" smtClean="0">
                <a:solidFill>
                  <a:srgbClr val="003366"/>
                </a:solidFill>
                <a:latin typeface="Noto Sans"/>
              </a:rPr>
              <a:t>liczy </a:t>
            </a:r>
            <a:r>
              <a:rPr lang="pl-PL" sz="2400" dirty="0">
                <a:solidFill>
                  <a:srgbClr val="003366"/>
                </a:solidFill>
                <a:latin typeface="Noto Sans"/>
              </a:rPr>
              <a:t>29 cm wysokości, jest zrobiona z polerowanego aluminium, opiera się na trzech </a:t>
            </a:r>
            <a:r>
              <a:rPr lang="pl-PL" sz="2400" dirty="0" smtClean="0">
                <a:solidFill>
                  <a:srgbClr val="003366"/>
                </a:solidFill>
                <a:latin typeface="Noto Sans"/>
              </a:rPr>
              <a:t>nogach… każdy pragnie ją mieć, ale niekoniecznie używać ;)</a:t>
            </a:r>
            <a:endParaRPr lang="pl-PL" sz="2400" dirty="0">
              <a:solidFill>
                <a:srgbClr val="003366"/>
              </a:solidFill>
              <a:latin typeface="Noto Sans"/>
            </a:endParaRPr>
          </a:p>
        </p:txBody>
      </p:sp>
    </p:spTree>
    <p:extLst>
      <p:ext uri="{BB962C8B-B14F-4D97-AF65-F5344CB8AC3E}">
        <p14:creationId xmlns:p14="http://schemas.microsoft.com/office/powerpoint/2010/main" val="245939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akiet 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1137</TotalTime>
  <Words>537</Words>
  <Application>Microsoft Office PowerPoint</Application>
  <PresentationFormat>Pokaz na ekranie (4:3)</PresentationFormat>
  <Paragraphs>107</Paragraphs>
  <Slides>41</Slides>
  <Notes>5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41</vt:i4>
      </vt:variant>
    </vt:vector>
  </HeadingPairs>
  <TitlesOfParts>
    <vt:vector size="48" baseType="lpstr">
      <vt:lpstr>Arial</vt:lpstr>
      <vt:lpstr>Calibri</vt:lpstr>
      <vt:lpstr>Courier New</vt:lpstr>
      <vt:lpstr>Lato</vt:lpstr>
      <vt:lpstr>Noto Sans</vt:lpstr>
      <vt:lpstr>Motyw pakietu Office</vt:lpstr>
      <vt:lpstr>1_Motyw pakietu Office</vt:lpstr>
      <vt:lpstr>Prezentacja programu PowerPoint</vt:lpstr>
      <vt:lpstr>Na webinarium zapraszają:</vt:lpstr>
      <vt:lpstr>Prezentacja programu PowerPoint</vt:lpstr>
      <vt:lpstr>Prezentacja programu PowerPoint</vt:lpstr>
      <vt:lpstr>Prezentacja programu PowerPoint</vt:lpstr>
      <vt:lpstr>Prezentacja programu PowerPoint</vt:lpstr>
      <vt:lpstr>Moje doświadczenie z Design Thinking</vt:lpstr>
      <vt:lpstr>Prezentacja programu PowerPoint</vt:lpstr>
      <vt:lpstr>Forma jest najważniejsza Juicy Salif</vt:lpstr>
      <vt:lpstr>Usługi i produkty przed erą Human Centered Design  ;)</vt:lpstr>
      <vt:lpstr>Prezentacja programu PowerPoint</vt:lpstr>
      <vt:lpstr>Prezentacja programu PowerPoint</vt:lpstr>
      <vt:lpstr>Tim Brown IDEO</vt:lpstr>
      <vt:lpstr>Prezentacja programu PowerPoint</vt:lpstr>
      <vt:lpstr>Prezentacja programu PowerPoint</vt:lpstr>
      <vt:lpstr>Specyfika DT jako sposobu projektowania</vt:lpstr>
      <vt:lpstr>Proces DT</vt:lpstr>
      <vt:lpstr>Empatyzacja</vt:lpstr>
      <vt:lpstr>Diagnoza społeczna</vt:lpstr>
      <vt:lpstr>Diagnoza lokalna</vt:lpstr>
      <vt:lpstr>Spacery badawcze</vt:lpstr>
      <vt:lpstr>Mapy</vt:lpstr>
      <vt:lpstr>Warsztaty</vt:lpstr>
      <vt:lpstr>Prezentacja programu PowerPoint</vt:lpstr>
      <vt:lpstr>Prezentacja programu PowerPoint</vt:lpstr>
      <vt:lpstr>Prezentacja programu PowerPoint</vt:lpstr>
      <vt:lpstr>Prezentacja programu PowerPoint</vt:lpstr>
      <vt:lpstr>(Re)definiowanie wyzwania projektowego</vt:lpstr>
      <vt:lpstr>IDEACJA</vt:lpstr>
      <vt:lpstr>Prezentacja programu PowerPoint</vt:lpstr>
      <vt:lpstr>Zasady burzy mózgów</vt:lpstr>
      <vt:lpstr>Prezentacja programu PowerPoint</vt:lpstr>
      <vt:lpstr>Prototypowanie</vt:lpstr>
      <vt:lpstr>Prezentacja programu PowerPoint</vt:lpstr>
      <vt:lpstr>Testowanie</vt:lpstr>
      <vt:lpstr>Plac NZS Białystok</vt:lpstr>
      <vt:lpstr>Prezentacja programu PowerPoint</vt:lpstr>
      <vt:lpstr>Prezentacja programu PowerPoint</vt:lpstr>
      <vt:lpstr>KORZYŚCI zastosowania DT w działaniach społecznych</vt:lpstr>
      <vt:lpstr>Bank wiedzy</vt:lpstr>
      <vt:lpstr>Prezentacja programu PowerPoint</vt:lpstr>
    </vt:vector>
  </TitlesOfParts>
  <Company>Fundacja im. Stefana Batorego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Alicja Zaczek-Żmijewska</dc:creator>
  <cp:lastModifiedBy>Katarzyna Sztop-Rutkowska</cp:lastModifiedBy>
  <cp:revision>58</cp:revision>
  <dcterms:created xsi:type="dcterms:W3CDTF">2019-10-15T06:53:21Z</dcterms:created>
  <dcterms:modified xsi:type="dcterms:W3CDTF">2019-10-23T09:37:24Z</dcterms:modified>
</cp:coreProperties>
</file>