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uFDEBvucK/sGWS/DAY/Z3kcTl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/>
              <a:t>Jak ważne jest dla mnie moje życie?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/>
              <a:t>Kiedy spotykam teraz nowe osoby i obserwuję w sobie pewnego rodzaju dystans, niepokój, poczucie wyższości lub niższości, etykiety; przypominam sobie – ta oto osoba jest taka sama jak ja, chce przeżywać swoje życie w pełni. Do tego dąży wszelkimi znanymi jej sposobami.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/>
              <a:t>Chce zrealizować swoje najgłębsze tęsknoty, które na podstawowym poziomie nie różnią się od moich: chce być kochana i kochać, chce być w kontakcie z innymi, przynależeć, realizować się, odnaleźć sens życia. Już samo to wystarczy, aby odegnać uczucie samotności i oddzielenia.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4" name="Google Shape;1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3005137" cy="1690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398463" y="3014618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/>
              <a:t>Najprostszy podział etapów naszego życia, 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/>
              <a:t>cykl rozwoju i przemijania każdego z nas, każdego żywego organizmu.  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/>
              <a:t>Każdemu z tych etapów możemy przypisać charakterystyczne tylko dla niego cechy, zamknąć w ramach czasowych, przypisać jemu tylko właściwe określenia językowe itd. </a:t>
            </a:r>
            <a:endParaRPr sz="140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/>
              <a:t>Profesor Leszek Kołakowski pisał: 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/>
              <a:t>„tym co naprawdę i najbardziej w młodości jest atrakcyjne, jest rzeczywistość nie zakończenia albo poczucie otwartości życia....”. 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/>
              <a:t>Jak się chwilę zastanowimy, to łatwo zrozumiemy, że takie stanie na rozstaju dróg nie może trwać wiecznie, a nawet jeśli, to stanowczo wytraca swoją euforyczną aurę i staje się nieznośnym tkwieniem w wiecznej rozterce i niezdecydowaniu, a tym samym w bierności. Trzeba wybrać jedną drogę, (zamiast innej oczywiście). </a:t>
            </a: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 b="1"/>
              <a:t>Sytuacja demograficzna naszego kraju jest trudna. Z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 b="1"/>
              <a:t>mniejsza się liczba mieszkańców Polski, rodzi się za mało dzieci, zmniejsza się liczba małżeństw, a rośnie rozwodów - wynika z szacunków Głównego Urzędu Statystycznego.</a:t>
            </a:r>
            <a:endParaRPr sz="1500"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48101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76117" y="2628900"/>
            <a:ext cx="5408930" cy="607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-PL" sz="1400"/>
              <a:t>Nawet tym przedmiotom nieożywionym przypisujemy takie cechy jak nowość, stan zużycia, przydatność… </a:t>
            </a:r>
            <a:endParaRPr sz="1400"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400"/>
              <a:t>     </a:t>
            </a:r>
            <a:r>
              <a:rPr lang="pl-PL" sz="1600" b="1"/>
              <a:t>Czas</a:t>
            </a:r>
            <a:r>
              <a:rPr lang="pl-PL" sz="1400" b="1"/>
              <a:t>.</a:t>
            </a:r>
            <a:r>
              <a:rPr lang="pl-PL" sz="1400"/>
              <a:t> Bezlitosny pożeracz dni. Jego upływ powoduje, że zachodzą zmiany - pomiędzy jednym oglądem świata a drugim.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400"/>
              <a:t>Dostrzegamy różnice zewnętrzne, lecz przecież także sami ulegamy wewnętrznej zmianie - niedostrzegalnej jednak z punktu widzenia obserwującego. Czas upływa, lecz nierównomiernie. 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400"/>
              <a:t>W kontekście otaczającej nas natury, czas płynie w sposób cykliczny - kolisty, rytmem powtarzających się zjawisk przyrody, przez co świat wydaje się nie starzeć; inaczej czas ludzki, którego linearny charakter, warunkuje niepowtarzalność pojedynczej ludzkiej egzystencji. 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400"/>
              <a:t>Tylko raz się rodzimy, raz jesteśmy młodzi, tylko raz się starzejemy i umieramy - taki jest rytm naszej dynamiki życiowej. 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400"/>
              <a:t>Czym tak na prawdę jest w jego kontekście starość? 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400"/>
              <a:t>Jaki jest sekret długowieczności? </a:t>
            </a:r>
            <a:endParaRPr/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6275" y="280988"/>
            <a:ext cx="2563813" cy="1443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76117" y="2019300"/>
            <a:ext cx="5408930" cy="668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Dzisiaj starsi ludzie są awangardą nadzwyczajnej rewolucji w długości życia ludzkiego, która radykalnie zmienia struktury społeczne, a także nasze postrzeganie życia i śmierci.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taki sukces, a niewątpliwie jest to sukces, płacimy tym, że musimy sprostać starzeniu się </a:t>
            </a:r>
            <a:r>
              <a:rPr lang="pl-PL" sz="14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tak pisał Tom Kirkwood, w swojej książce „Czas naszego życia”.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nigdy dotąd zagadnienia związane ze starzeniem stanowią jeden z głównych nurtów badań naukowych, medycznych, społecznych, jak również polityki, czego świadkami jesteśmy każdego dnia.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Świat, a zwłaszcza kraje europejskie przechodzą rewolucję demograficzną i wynikające z niej implikacje w zakresie długowieczności, ekonomii. </a:t>
            </a:r>
            <a:endParaRPr sz="1400"/>
          </a:p>
        </p:txBody>
      </p:sp>
      <p:sp>
        <p:nvSpPr>
          <p:cNvPr id="148" name="Google Shape;14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minibwp.blogspot.com/2013/07/jeziora-mojego-dziecinstwa-cz-2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At_My_Time_of_Lif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pl.wikipedia.org/wiki/Bicyk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17346" r="13986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6096000" y="1756600"/>
            <a:ext cx="1080325" cy="4736395"/>
          </a:xfrm>
          <a:custGeom>
            <a:avLst/>
            <a:gdLst/>
            <a:ahLst/>
            <a:cxnLst/>
            <a:rect l="l" t="t" r="r" b="b"/>
            <a:pathLst>
              <a:path w="491" h="2732" extrusionOk="0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488570" y="1357766"/>
            <a:ext cx="687754" cy="430312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490581" y="1135060"/>
            <a:ext cx="409371" cy="4169215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319917" y="1445775"/>
            <a:ext cx="5437074" cy="334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pl-PL" sz="5400">
                <a:solidFill>
                  <a:srgbClr val="FFFFFF"/>
                </a:solidFill>
              </a:rPr>
              <a:t>Współpraca z osobami starszymi podczas epidemii</a:t>
            </a:r>
            <a:br>
              <a:rPr lang="pl-PL" sz="5400">
                <a:solidFill>
                  <a:srgbClr val="FFFFFF"/>
                </a:solidFill>
              </a:rPr>
            </a:br>
            <a:endParaRPr sz="5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FFFFFF"/>
                </a:solidFill>
              </a:rPr>
              <a:t>Moje Życie jest Ważne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6409782" y="1654168"/>
            <a:ext cx="822493" cy="4232692"/>
          </a:xfrm>
          <a:custGeom>
            <a:avLst/>
            <a:gdLst/>
            <a:ahLst/>
            <a:cxnLst/>
            <a:rect l="l" t="t" r="r" b="b"/>
            <a:pathLst>
              <a:path w="491" h="2732" extrusionOk="0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6544520" y="1311136"/>
            <a:ext cx="687754" cy="3820236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6544520" y="1126737"/>
            <a:ext cx="347200" cy="3699705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9087" r="3" b="14509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1" descr="C:\Documents and Settings\Szefowa\Pulpit\LUTW 2011-2012\młodość mieszka w sercu.bmp"/>
          <p:cNvPicPr preferRelativeResize="0"/>
          <p:nvPr/>
        </p:nvPicPr>
        <p:blipFill rotWithShape="1">
          <a:blip r:embed="rId3">
            <a:alphaModFix/>
          </a:blip>
          <a:srcRect t="15320" b="179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4400"/>
              <a:t>  </a:t>
            </a:r>
            <a:endParaRPr/>
          </a:p>
        </p:txBody>
      </p:sp>
      <p:pic>
        <p:nvPicPr>
          <p:cNvPr id="204" name="Google Shape;204;p12" descr="Obraz zawierający żywność&#10;&#10;Opis wygenerowany automatycznie"/>
          <p:cNvPicPr preferRelativeResize="0"/>
          <p:nvPr/>
        </p:nvPicPr>
        <p:blipFill rotWithShape="1">
          <a:blip r:embed="rId3">
            <a:alphaModFix/>
          </a:blip>
          <a:srcRect t="1543" r="2" b="2648"/>
          <a:stretch/>
        </p:blipFill>
        <p:spPr>
          <a:xfrm>
            <a:off x="20" y="10"/>
            <a:ext cx="753463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 txBox="1">
            <a:spLocks noGrp="1"/>
          </p:cNvSpPr>
          <p:nvPr>
            <p:ph type="ftr" idx="11"/>
          </p:nvPr>
        </p:nvSpPr>
        <p:spPr>
          <a:xfrm>
            <a:off x="603938" y="6356350"/>
            <a:ext cx="619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6" name="Google Shape;206;p12"/>
          <p:cNvSpPr txBox="1">
            <a:spLocks noGrp="1"/>
          </p:cNvSpPr>
          <p:nvPr>
            <p:ph type="sldNum" idx="12"/>
          </p:nvPr>
        </p:nvSpPr>
        <p:spPr>
          <a:xfrm>
            <a:off x="10926476" y="6356350"/>
            <a:ext cx="6254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207" name="Google Shape;207;p12"/>
          <p:cNvSpPr txBox="1"/>
          <p:nvPr/>
        </p:nvSpPr>
        <p:spPr>
          <a:xfrm>
            <a:off x="7995920" y="850900"/>
            <a:ext cx="3188636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5F4F4"/>
              </a:buClr>
              <a:buSzPts val="2560"/>
              <a:buFont typeface="Noto Sans Symbols"/>
              <a:buNone/>
            </a:pPr>
            <a:r>
              <a:rPr lang="pl-PL" sz="3200" b="1" i="0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STARZENIE SIĘ SPOŁECZEŃSTWA TO ŹRÓDŁO WIELU SZANS ZWIĄZANYCH </a:t>
            </a:r>
            <a:br>
              <a:rPr lang="pl-PL" sz="3200" b="1" i="0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200" b="1" i="0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Z NOWYMI FORMAMI AKTYWNOŚCI </a:t>
            </a:r>
            <a:br>
              <a:rPr lang="pl-PL" sz="3200" b="1" i="0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200" b="1" i="0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 SOLIDARNOŚCI.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1447800" y="762000"/>
            <a:ext cx="9296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4400" b="1"/>
              <a:t>Zasady działania na rzecz osób starszych</a:t>
            </a:r>
            <a:endParaRPr sz="4400"/>
          </a:p>
        </p:txBody>
      </p:sp>
      <p:sp>
        <p:nvSpPr>
          <p:cNvPr id="213" name="Google Shape;213;p13"/>
          <p:cNvSpPr txBox="1">
            <a:spLocks noGrp="1"/>
          </p:cNvSpPr>
          <p:nvPr>
            <p:ph type="body" idx="2"/>
          </p:nvPr>
        </p:nvSpPr>
        <p:spPr>
          <a:xfrm>
            <a:off x="2133600" y="1752600"/>
            <a:ext cx="36195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pl-PL">
                <a:solidFill>
                  <a:srgbClr val="FFFFFF"/>
                </a:solidFill>
              </a:rPr>
              <a:t>\</a:t>
            </a:r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body" idx="1"/>
          </p:nvPr>
        </p:nvSpPr>
        <p:spPr>
          <a:xfrm>
            <a:off x="5630778" y="1876927"/>
            <a:ext cx="4353009" cy="4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pl-PL" sz="2800" b="1">
                <a:solidFill>
                  <a:srgbClr val="1E4E79"/>
                </a:solidFill>
              </a:rPr>
              <a:t>niezależność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pl-PL" sz="2800" b="1">
                <a:solidFill>
                  <a:srgbClr val="1E4E79"/>
                </a:solidFill>
              </a:rPr>
              <a:t>uczestnictwo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pl-PL" sz="2800" b="1">
                <a:solidFill>
                  <a:srgbClr val="1E4E79"/>
                </a:solidFill>
              </a:rPr>
              <a:t>opieka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pl-PL" sz="2800" b="1">
                <a:solidFill>
                  <a:srgbClr val="1E4E79"/>
                </a:solidFill>
              </a:rPr>
              <a:t>samorealizacja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pl-PL" sz="2800" b="1">
                <a:solidFill>
                  <a:srgbClr val="1E4E79"/>
                </a:solidFill>
              </a:rPr>
              <a:t>GODNOŚĆ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l-PL" sz="1400" i="1"/>
              <a:t>W 1991 roku, uchwalona została przez Zgromadzenie</a:t>
            </a:r>
            <a:br>
              <a:rPr lang="pl-PL" sz="1400" i="1"/>
            </a:br>
            <a:r>
              <a:rPr lang="pl-PL" sz="1400" i="1"/>
              <a:t>Ogólne Organizacji Narodów Zjednoczonych rezolucja nr 46/91 zawierająca</a:t>
            </a:r>
            <a:br>
              <a:rPr lang="pl-PL" sz="1400" i="1"/>
            </a:br>
            <a:r>
              <a:rPr lang="pl-PL" sz="1400" i="1"/>
              <a:t>Zasady Działania na Rzecz Osób Starszych</a:t>
            </a: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3" descr="Obraz zawierający przyroda, woda, staw, stół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450" y="1795780"/>
            <a:ext cx="4893543" cy="3266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3"/>
          <p:cNvSpPr txBox="1"/>
          <p:nvPr/>
        </p:nvSpPr>
        <p:spPr>
          <a:xfrm>
            <a:off x="2032000" y="6233576"/>
            <a:ext cx="33223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To zdjęcie</a:t>
            </a:r>
            <a:r>
              <a:rPr lang="pl-P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autor: Nieznany autor, licencja: </a:t>
            </a:r>
            <a:r>
              <a:rPr lang="pl-PL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BY-NC-ND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>
            <a:spLocks noGrp="1"/>
          </p:cNvSpPr>
          <p:nvPr>
            <p:ph type="title"/>
          </p:nvPr>
        </p:nvSpPr>
        <p:spPr>
          <a:xfrm>
            <a:off x="2209800" y="45720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imes New Roman"/>
              <a:buNone/>
            </a:pPr>
            <a:r>
              <a:rPr lang="pl-PL"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Oczekiwania ludzi starszych:</a:t>
            </a:r>
            <a:r>
              <a:rPr lang="pl-PL"/>
              <a:t> </a:t>
            </a:r>
            <a:endParaRPr/>
          </a:p>
        </p:txBody>
      </p:sp>
      <p:sp>
        <p:nvSpPr>
          <p:cNvPr id="223" name="Google Shape;223;p14" descr="Rectangle: Click to edit Master text styles&#10;Second level&#10;Third level&#10;Fourth level&#10;Fifth level"/>
          <p:cNvSpPr txBox="1">
            <a:spLocks noGrp="1"/>
          </p:cNvSpPr>
          <p:nvPr>
            <p:ph type="body" idx="1"/>
          </p:nvPr>
        </p:nvSpPr>
        <p:spPr>
          <a:xfrm>
            <a:off x="1039528" y="1600199"/>
            <a:ext cx="10145028" cy="47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l-PL" sz="3200">
                <a:latin typeface="Times New Roman"/>
                <a:ea typeface="Times New Roman"/>
                <a:cs typeface="Times New Roman"/>
                <a:sym typeface="Times New Roman"/>
              </a:rPr>
              <a:t>Uznanie ich za wartościową część społeczeństwa.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l-PL" sz="3200">
                <a:latin typeface="Times New Roman"/>
                <a:ea typeface="Times New Roman"/>
                <a:cs typeface="Times New Roman"/>
                <a:sym typeface="Times New Roman"/>
              </a:rPr>
              <a:t>Zapewnienie odpowiedniej opieki zdrowotnej </a:t>
            </a:r>
            <a:br>
              <a:rPr lang="pl-PL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3200">
                <a:latin typeface="Times New Roman"/>
                <a:ea typeface="Times New Roman"/>
                <a:cs typeface="Times New Roman"/>
                <a:sym typeface="Times New Roman"/>
              </a:rPr>
              <a:t>oraz działań z zakresu zapobiegania wszelkim chorobom i promocji zdrowia.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l-PL" sz="3200">
                <a:latin typeface="Times New Roman"/>
                <a:ea typeface="Times New Roman"/>
                <a:cs typeface="Times New Roman"/>
                <a:sym typeface="Times New Roman"/>
              </a:rPr>
              <a:t>Budowanie solidarności międzypokoleniowej.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l-PL" sz="3200">
                <a:latin typeface="Times New Roman"/>
                <a:ea typeface="Times New Roman"/>
                <a:cs typeface="Times New Roman"/>
                <a:sym typeface="Times New Roman"/>
              </a:rPr>
              <a:t>Zachęcanie do aktywnego spędzania czasu, odkrywanie </a:t>
            </a:r>
            <a:br>
              <a:rPr lang="pl-PL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3200">
                <a:latin typeface="Times New Roman"/>
                <a:ea typeface="Times New Roman"/>
                <a:cs typeface="Times New Roman"/>
                <a:sym typeface="Times New Roman"/>
              </a:rPr>
              <a:t>i zaspokajanie swoich potrzeb intelektualnych </a:t>
            </a:r>
            <a:br>
              <a:rPr lang="pl-PL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3200">
                <a:latin typeface="Times New Roman"/>
                <a:ea typeface="Times New Roman"/>
                <a:cs typeface="Times New Roman"/>
                <a:sym typeface="Times New Roman"/>
              </a:rPr>
              <a:t>oraz rozwijanie zainteresowań.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l-PL" sz="3200">
                <a:latin typeface="Times New Roman"/>
                <a:ea typeface="Times New Roman"/>
                <a:cs typeface="Times New Roman"/>
                <a:sym typeface="Times New Roman"/>
              </a:rPr>
              <a:t>Sprzeciwianie się mitom i stereotypom na temat starzenia się i starości.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Google Shape;228;p15"/>
          <p:cNvCxnSpPr/>
          <p:nvPr/>
        </p:nvCxnSpPr>
        <p:spPr>
          <a:xfrm>
            <a:off x="655320" y="2316480"/>
            <a:ext cx="4572000" cy="0"/>
          </a:xfrm>
          <a:prstGeom prst="straightConnector1">
            <a:avLst/>
          </a:prstGeom>
          <a:noFill/>
          <a:ln w="1905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757119" y="2993494"/>
            <a:ext cx="5018314" cy="386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 b="1"/>
              <a:t>WSPARCIE ŚRODOWISKOWE </a:t>
            </a:r>
            <a:r>
              <a:rPr lang="pl-PL" sz="2400"/>
              <a:t>osób starszych jest zasobem, który powinien być dostępny w środowisku lokalnym nie tylko w trudnych sytuacjach życiowych, ale w codziennym funkcjonowaniu, tak aby sprzyjał on rozwojowi jednostki  pozwalał na umacnianie społecznych relacji. </a:t>
            </a:r>
            <a:endParaRPr/>
          </a:p>
        </p:txBody>
      </p:sp>
      <p:pic>
        <p:nvPicPr>
          <p:cNvPr id="230" name="Google Shape;230;p15" descr="Obraz zawierający osoba, siedzi, patrzenie, kobieta&#10;&#10;Opis wygenerowany automatycznie"/>
          <p:cNvPicPr preferRelativeResize="0"/>
          <p:nvPr/>
        </p:nvPicPr>
        <p:blipFill rotWithShape="1">
          <a:blip r:embed="rId3">
            <a:alphaModFix/>
          </a:blip>
          <a:srcRect l="12507" r="26044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31" name="Google Shape;231;p15"/>
          <p:cNvSpPr/>
          <p:nvPr/>
        </p:nvSpPr>
        <p:spPr>
          <a:xfrm>
            <a:off x="209006" y="617544"/>
            <a:ext cx="501831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WSPARCIE SPOŁECZNE jest potrzebne każdemu, ale jego formy i zakres zależą od poziomu samodzielności </a:t>
            </a:r>
            <a:br>
              <a:rPr lang="pl-PL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osób starszych.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790385" y="465450"/>
            <a:ext cx="10353762" cy="71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1E4E79"/>
                </a:solidFill>
              </a:rPr>
              <a:t>Cele  wsparcia społecznego osób starszych :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790385" y="1373221"/>
            <a:ext cx="10875433" cy="528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/>
              <a:t>zapewnienie seniorom poczucia bezpieczeństwa fizycznego (np. opieka, pomoc w czynnościach dnia codziennego, usługi podtrzymujące zdrowie,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/>
              <a:t>ochrona przed przemocą i nadużyciami),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/>
              <a:t>socjalnego (świadczenia zapewniające należyty poziom konsumpcji) i społecznego (zapewnienie społecznego uczestnictwa);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/>
              <a:t>jak najdłuższe utrzymanie aktywności i autonomii osób starszych;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/>
              <a:t>wzmacnianie nieformalnych więzi społecznych tworzących sieć wsparcia i zastępowanie ich wsparciem formalnym, gdy zachodzi taka potrzeba;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/>
              <a:t>jak najdłuższe pozostawianie osób starszych w ich dotychczasowym środowisku zamieszkania, jeżeli tego sobie życzą;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/>
              <a:t>kształtowanie środowiska zamieszkania w taki sposób, by było przyjazne osobom starszym.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/>
          <p:nvPr/>
        </p:nvSpPr>
        <p:spPr>
          <a:xfrm>
            <a:off x="1714500" y="609601"/>
            <a:ext cx="87630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Niech nikt nam nie mówi, że jesteśmy na coś za starzy!</a:t>
            </a:r>
            <a:r>
              <a:rPr lang="pl-PL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243" name="Google Shape;24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9161" y="304801"/>
            <a:ext cx="4800600" cy="348138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7"/>
          <p:cNvSpPr txBox="1"/>
          <p:nvPr/>
        </p:nvSpPr>
        <p:spPr>
          <a:xfrm>
            <a:off x="1617371" y="4090989"/>
            <a:ext cx="934255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Żaden innych okres w życiu  nie zmusza nas do sprostania tak wielu radykalnym zmianom.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1E4E79"/>
                </a:solidFill>
              </a:rPr>
              <a:t>Wolontariat</a:t>
            </a:r>
            <a:endParaRPr/>
          </a:p>
        </p:txBody>
      </p:sp>
      <p:sp>
        <p:nvSpPr>
          <p:cNvPr id="250" name="Google Shape;25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Wolontariat to część naszego życia, którą chcemy podarować drugiemu człowiekowi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… to czas który możemy mu ofiarować,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… ale też gotowość do przyjęcia czasu, który druga osoba chce poświęcić nam, do bycia z tą osobą…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4142164" y="610728"/>
            <a:ext cx="759618" cy="571096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4144437" y="343079"/>
            <a:ext cx="482654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 descr="old men.bmp"/>
          <p:cNvPicPr preferRelativeResize="0"/>
          <p:nvPr/>
        </p:nvPicPr>
        <p:blipFill rotWithShape="1">
          <a:blip r:embed="rId3">
            <a:alphaModFix/>
          </a:blip>
          <a:srcRect t="16046" r="-1" b="4693"/>
          <a:stretch/>
        </p:blipFill>
        <p:spPr>
          <a:xfrm>
            <a:off x="-1" y="348255"/>
            <a:ext cx="12188952" cy="5965606"/>
          </a:xfrm>
          <a:custGeom>
            <a:avLst/>
            <a:gdLst/>
            <a:ahLst/>
            <a:cxnLst/>
            <a:rect l="l" t="t" r="r" b="b"/>
            <a:pathLst>
              <a:path w="12188952" h="5965606" extrusionOk="0">
                <a:moveTo>
                  <a:pt x="4901782" y="713960"/>
                </a:moveTo>
                <a:lnTo>
                  <a:pt x="12188952" y="713960"/>
                </a:lnTo>
                <a:lnTo>
                  <a:pt x="12188952" y="5965606"/>
                </a:lnTo>
                <a:lnTo>
                  <a:pt x="4901782" y="5965606"/>
                </a:lnTo>
                <a:close/>
                <a:moveTo>
                  <a:pt x="0" y="0"/>
                </a:moveTo>
                <a:lnTo>
                  <a:pt x="4638078" y="0"/>
                </a:lnTo>
                <a:lnTo>
                  <a:pt x="4638078" y="5257799"/>
                </a:lnTo>
                <a:lnTo>
                  <a:pt x="0" y="52577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0707624" y="6382512"/>
            <a:ext cx="685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fld id="{00000000-1234-1234-1234-123412341234}" type="slidenum"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t>2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" descr="Famil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418" y="549275"/>
            <a:ext cx="10900833" cy="58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 descr="http://cdn.stylishandtrendy.com/wp-content/uploads/2008/12/aging_aeging-process.jpg"/>
          <p:cNvPicPr preferRelativeResize="0"/>
          <p:nvPr/>
        </p:nvPicPr>
        <p:blipFill rotWithShape="1">
          <a:blip r:embed="rId3">
            <a:alphaModFix/>
          </a:blip>
          <a:srcRect l="7555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 flipH="1">
            <a:off x="0" y="998175"/>
            <a:ext cx="6017172" cy="5859825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pl-PL" sz="3600" b="1"/>
              <a:t>Etapy życia ludzkiego</a:t>
            </a:r>
            <a:endParaRPr sz="3600"/>
          </a:p>
        </p:txBody>
      </p:sp>
      <p:cxnSp>
        <p:nvCxnSpPr>
          <p:cNvPr id="119" name="Google Shape;119;p4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20" name="Google Shape;120;p4"/>
          <p:cNvSpPr txBox="1"/>
          <p:nvPr/>
        </p:nvSpPr>
        <p:spPr>
          <a:xfrm>
            <a:off x="525516" y="3429000"/>
            <a:ext cx="4097284" cy="260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001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Corbel"/>
              <a:buChar char="•"/>
            </a:pPr>
            <a:r>
              <a:rPr lang="pl-PL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Młodość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285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Corbel"/>
              <a:buChar char="•"/>
            </a:pPr>
            <a:r>
              <a:rPr lang="pl-PL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Dorosłość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285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Corbel"/>
              <a:buChar char="•"/>
            </a:pPr>
            <a:r>
              <a:rPr lang="pl-PL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Starość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 descr="dyskrminacja niemcy CV bez danych – by zapobiec dyskryminacji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-1" b="1313"/>
          <a:stretch/>
        </p:blipFill>
        <p:spPr>
          <a:xfrm>
            <a:off x="20" y="227"/>
            <a:ext cx="121916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>
            <a:off x="4484269" y="1756600"/>
            <a:ext cx="1080325" cy="4736395"/>
          </a:xfrm>
          <a:custGeom>
            <a:avLst/>
            <a:gdLst/>
            <a:ahLst/>
            <a:cxnLst/>
            <a:rect l="l" t="t" r="r" b="b"/>
            <a:pathLst>
              <a:path w="491" h="2732" extrusionOk="0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4876839" y="1357766"/>
            <a:ext cx="687754" cy="430312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4878850" y="1135060"/>
            <a:ext cx="409371" cy="4169215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795342" y="1290849"/>
            <a:ext cx="4322204" cy="297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pl-PL" sz="5000" b="1">
                <a:solidFill>
                  <a:srgbClr val="FFFFFF"/>
                </a:solidFill>
              </a:rPr>
              <a:t>co 12 lat przybywa kolejny miliard ludzi</a:t>
            </a:r>
            <a:endParaRPr sz="5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6" descr="Obraz zawierający zegar, siedzi, stół, drewniane&#10;&#10;Opis wygenerowany automatycznie"/>
          <p:cNvPicPr preferRelativeResize="0"/>
          <p:nvPr/>
        </p:nvPicPr>
        <p:blipFill rotWithShape="1">
          <a:blip r:embed="rId3">
            <a:alphaModFix/>
          </a:blip>
          <a:srcRect t="6928" r="-1" b="8800"/>
          <a:stretch/>
        </p:blipFill>
        <p:spPr>
          <a:xfrm>
            <a:off x="20" y="227"/>
            <a:ext cx="121916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/>
          <p:nvPr/>
        </p:nvSpPr>
        <p:spPr>
          <a:xfrm>
            <a:off x="8727747" y="4208147"/>
            <a:ext cx="339126" cy="212183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8728739" y="4098333"/>
            <a:ext cx="201857" cy="2055805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-3048" y="4098334"/>
            <a:ext cx="8933019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95342" y="4267831"/>
            <a:ext cx="7970903" cy="107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FFFFFF"/>
                </a:solidFill>
              </a:rPr>
              <a:t>Między urokiem a przydatnością…</a:t>
            </a: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9067800" y="4377267"/>
            <a:ext cx="3121152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pl-PL">
                <a:solidFill>
                  <a:srgbClr val="FFFFFF"/>
                </a:solidFill>
              </a:rPr>
              <a:t>Czas naszego życia …</a:t>
            </a:r>
            <a:endParaRPr/>
          </a:p>
        </p:txBody>
      </p:sp>
      <p:sp>
        <p:nvSpPr>
          <p:cNvPr id="153" name="Google Shape;153;p7"/>
          <p:cNvSpPr/>
          <p:nvPr/>
        </p:nvSpPr>
        <p:spPr>
          <a:xfrm>
            <a:off x="6409782" y="1654168"/>
            <a:ext cx="822493" cy="4232692"/>
          </a:xfrm>
          <a:custGeom>
            <a:avLst/>
            <a:gdLst/>
            <a:ahLst/>
            <a:cxnLst/>
            <a:rect l="l" t="t" r="r" b="b"/>
            <a:pathLst>
              <a:path w="491" h="2732" extrusionOk="0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6544520" y="1311136"/>
            <a:ext cx="687754" cy="3820236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6544520" y="1126737"/>
            <a:ext cx="347200" cy="3699705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7" descr="Obraz zawierający mężczyzna, siedzi, trzymający, sklep&#10;&#10;Opis wygenerowany automatycznie"/>
          <p:cNvPicPr preferRelativeResize="0"/>
          <p:nvPr/>
        </p:nvPicPr>
        <p:blipFill rotWithShape="1">
          <a:blip r:embed="rId3">
            <a:alphaModFix/>
          </a:blip>
          <a:srcRect b="39673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4810454" y="4429495"/>
            <a:ext cx="2084224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To zdjęcie</a:t>
            </a:r>
            <a:r>
              <a:rPr lang="pl-PL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autor: Nieznany autor, licencja: </a:t>
            </a:r>
            <a:r>
              <a:rPr lang="pl-PL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BY-SA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8"/>
          <p:cNvGrpSpPr/>
          <p:nvPr/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64" name="Google Shape;164;p8"/>
            <p:cNvSpPr/>
            <p:nvPr/>
          </p:nvSpPr>
          <p:spPr>
            <a:xfrm>
              <a:off x="10989586" y="1070835"/>
              <a:ext cx="687754" cy="5710965"/>
            </a:xfrm>
            <a:custGeom>
              <a:avLst/>
              <a:gdLst/>
              <a:ahLst/>
              <a:cxnLst/>
              <a:rect l="l" t="t" r="r" b="b"/>
              <a:pathLst>
                <a:path w="414" h="2447" extrusionOk="0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10988949" y="803186"/>
              <a:ext cx="409371" cy="5521414"/>
            </a:xfrm>
            <a:custGeom>
              <a:avLst/>
              <a:gdLst/>
              <a:ahLst/>
              <a:cxnLst/>
              <a:rect l="l" t="t" r="r" b="b"/>
              <a:pathLst>
                <a:path w="209" h="2358" extrusionOk="0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8"/>
          <p:cNvSpPr txBox="1">
            <a:spLocks noGrp="1"/>
          </p:cNvSpPr>
          <p:nvPr>
            <p:ph type="body" idx="1"/>
          </p:nvPr>
        </p:nvSpPr>
        <p:spPr>
          <a:xfrm>
            <a:off x="4654300" y="885651"/>
            <a:ext cx="6849628" cy="461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Noto Sans Symbols"/>
              <a:buNone/>
            </a:pPr>
            <a:r>
              <a:rPr lang="pl-PL" sz="3600" b="1" i="1">
                <a:solidFill>
                  <a:srgbClr val="1E4E79"/>
                </a:solidFill>
              </a:rPr>
              <a:t>   Życzliwość podobna jest do przyjaźni, </a:t>
            </a:r>
            <a:endParaRPr/>
          </a:p>
          <a:p>
            <a:pPr marL="2286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Noto Sans Symbols"/>
              <a:buNone/>
            </a:pPr>
            <a:r>
              <a:rPr lang="pl-PL" sz="3600" b="1" i="1">
                <a:solidFill>
                  <a:srgbClr val="1E4E79"/>
                </a:solidFill>
              </a:rPr>
              <a:t>ale nie jest przyjaźnią, </a:t>
            </a:r>
            <a:br>
              <a:rPr lang="pl-PL" sz="3600" b="1" i="1">
                <a:solidFill>
                  <a:srgbClr val="1E4E79"/>
                </a:solidFill>
              </a:rPr>
            </a:br>
            <a:r>
              <a:rPr lang="pl-PL" sz="3600" b="1" i="1">
                <a:solidFill>
                  <a:srgbClr val="1E4E79"/>
                </a:solidFill>
              </a:rPr>
              <a:t>gdyż można darzyć życzliwością </a:t>
            </a:r>
            <a:br>
              <a:rPr lang="pl-PL" sz="3600" b="1" i="1">
                <a:solidFill>
                  <a:srgbClr val="1E4E79"/>
                </a:solidFill>
              </a:rPr>
            </a:br>
            <a:r>
              <a:rPr lang="pl-PL" sz="3600" b="1" i="1">
                <a:solidFill>
                  <a:srgbClr val="1E4E79"/>
                </a:solidFill>
              </a:rPr>
              <a:t>także osoby nieznane i to bez ich wiedzy.                          </a:t>
            </a:r>
            <a:r>
              <a:rPr lang="pl-PL" sz="3600" b="1">
                <a:solidFill>
                  <a:srgbClr val="1E4E79"/>
                </a:solidFill>
              </a:rPr>
              <a:t>(Arystoteles)</a:t>
            </a:r>
            <a:endParaRPr sz="3600">
              <a:solidFill>
                <a:srgbClr val="1E4E7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9" descr="Obraz zawierający rower, zewnętrzne, budynek, zaparkowane&#10;&#10;Opis wygenerowany automatycznie"/>
          <p:cNvPicPr preferRelativeResize="0"/>
          <p:nvPr/>
        </p:nvPicPr>
        <p:blipFill rotWithShape="1">
          <a:blip r:embed="rId3">
            <a:alphaModFix/>
          </a:blip>
          <a:srcRect l="4870" r="716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/>
          <p:nvPr/>
        </p:nvSpPr>
        <p:spPr>
          <a:xfrm>
            <a:off x="6096000" y="1756600"/>
            <a:ext cx="1080325" cy="4736395"/>
          </a:xfrm>
          <a:custGeom>
            <a:avLst/>
            <a:gdLst/>
            <a:ahLst/>
            <a:cxnLst/>
            <a:rect l="l" t="t" r="r" b="b"/>
            <a:pathLst>
              <a:path w="491" h="2732" extrusionOk="0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6488570" y="1357766"/>
            <a:ext cx="687754" cy="430312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6490581" y="1135060"/>
            <a:ext cx="409371" cy="4169215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pl-PL" sz="5400" b="1">
                <a:solidFill>
                  <a:srgbClr val="FFFFFF"/>
                </a:solidFill>
              </a:rPr>
              <a:t>"Życie jest jak koło, mu­si się toczyć, by nie upaść”</a:t>
            </a:r>
            <a:endParaRPr sz="5400">
              <a:solidFill>
                <a:srgbClr val="FFFFFF"/>
              </a:solidFill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10107776" y="6657945"/>
            <a:ext cx="2084224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To zdjęcie</a:t>
            </a:r>
            <a:r>
              <a:rPr lang="pl-PL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autor: Nieznany autor, licencja: </a:t>
            </a:r>
            <a:r>
              <a:rPr lang="pl-PL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BY-SA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PresentationFormat>Niestandardowy</PresentationFormat>
  <Paragraphs>88</Paragraphs>
  <Slides>18</Slides>
  <Notes>18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Współpraca z osobami starszymi podczas epidemii </vt:lpstr>
      <vt:lpstr>Slajd 2</vt:lpstr>
      <vt:lpstr>Slajd 3</vt:lpstr>
      <vt:lpstr>Etapy życia ludzkiego</vt:lpstr>
      <vt:lpstr>co 12 lat przybywa kolejny miliard ludzi</vt:lpstr>
      <vt:lpstr>Między urokiem a przydatnością…</vt:lpstr>
      <vt:lpstr>Czas naszego życia …</vt:lpstr>
      <vt:lpstr>Slajd 8</vt:lpstr>
      <vt:lpstr>"Życie jest jak koło, mu­si się toczyć, by nie upaść”</vt:lpstr>
      <vt:lpstr>Moje Życie jest Ważne</vt:lpstr>
      <vt:lpstr>Slajd 11</vt:lpstr>
      <vt:lpstr>  </vt:lpstr>
      <vt:lpstr>Zasady działania na rzecz osób starszych</vt:lpstr>
      <vt:lpstr>Oczekiwania ludzi starszych: </vt:lpstr>
      <vt:lpstr>Slajd 15</vt:lpstr>
      <vt:lpstr>Cele  wsparcia społecznego osób starszych :</vt:lpstr>
      <vt:lpstr>Slajd 17</vt:lpstr>
      <vt:lpstr>Wolontariat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Współpraca z osobami starszymi podczas epidemii </dc:title>
  <dc:creator>Małgorzata Stanowska</dc:creator>
  <cp:lastModifiedBy>Domek</cp:lastModifiedBy>
  <cp:revision>1</cp:revision>
  <dcterms:created xsi:type="dcterms:W3CDTF">2020-03-26T16:33:49Z</dcterms:created>
  <dcterms:modified xsi:type="dcterms:W3CDTF">2020-03-30T10:27:07Z</dcterms:modified>
</cp:coreProperties>
</file>